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p:regular r:id="rId39"/>
      <p:bold r:id="rId40"/>
      <p:italic r:id="rId41"/>
      <p:boldItalic r:id="rId42"/>
    </p:embeddedFont>
    <p:embeddedFont>
      <p:font typeface="Merriweather"/>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966715-BDE2-4DAD-999C-D3F933169DE2}">
  <a:tblStyle styleId="{3A966715-BDE2-4DAD-999C-D3F933169DE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4.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6.xml"/><Relationship Id="rId44" Type="http://schemas.openxmlformats.org/officeDocument/2006/relationships/font" Target="fonts/Merriweather-bold.fntdata"/><Relationship Id="rId21" Type="http://schemas.openxmlformats.org/officeDocument/2006/relationships/slide" Target="slides/slide15.xml"/><Relationship Id="rId43" Type="http://schemas.openxmlformats.org/officeDocument/2006/relationships/font" Target="fonts/Merriweather-regular.fntdata"/><Relationship Id="rId24" Type="http://schemas.openxmlformats.org/officeDocument/2006/relationships/slide" Target="slides/slide18.xml"/><Relationship Id="rId46" Type="http://schemas.openxmlformats.org/officeDocument/2006/relationships/font" Target="fonts/Merriweather-boldItalic.fntdata"/><Relationship Id="rId23" Type="http://schemas.openxmlformats.org/officeDocument/2006/relationships/slide" Target="slides/slide17.xml"/><Relationship Id="rId45" Type="http://schemas.openxmlformats.org/officeDocument/2006/relationships/font" Target="fonts/Merriweather-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20aacd10a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20aacd10a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20aacd10a_1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20aacd10a_1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definition, 10% of patients are high need, high cost and so it’s no surprise that non-HnHc outnumber HnHc patients. What was interesting though is that this 10% distribution appears to generally hold true for both genders and across age groups, the exceptions being patients that are on the very young and very old sides of the spectrum. We expected to see higher numbers of HnHc patients as age increases, which did not appear to be the case here. However, that may be due in part because there are fewer elderly patients overall.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20aacd10a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20aacd10a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Highly frail patients make up the lowest overall proportion of both HnHc and Non-HnHc Patients. However, of the the largest proportion of highly frail patients are HnHc when compared to low and medium frailty patients.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20aacd10a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20aacd10a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analyzed all patients by income and payer information to understand the socioeconomic backgrounds of these patients. This was eye-opening. As you can see here, the largest proportion of self-payers belong to the lowest income quartile. Those who are paying for their own healthcare may also be the ones who can least afford to do so. </a:t>
            </a:r>
            <a:endParaRPr/>
          </a:p>
          <a:p>
            <a:pPr indent="0" lvl="0" marL="0" rtl="0" algn="l">
              <a:spcBef>
                <a:spcPts val="0"/>
              </a:spcBef>
              <a:spcAft>
                <a:spcPts val="0"/>
              </a:spcAft>
              <a:buNone/>
            </a:pPr>
            <a:r>
              <a:rPr lang="en"/>
              <a:t>On the right, when comparing HnHc patients to non-HnHc patients, the proportions of </a:t>
            </a:r>
            <a:r>
              <a:rPr lang="en"/>
              <a:t>patients</a:t>
            </a:r>
            <a:r>
              <a:rPr lang="en"/>
              <a:t> belonging to each income quartile appear to be quite similar. However, if you look closely, the proportion of non-HnHc patients belonging to two higher quartiles are slightly higher than that of HnHc patients. The inverse is true for the two lower quartiles, suggesting that HnHc patients are lower-income. The question is whether income is a significant factor in </a:t>
            </a:r>
            <a:r>
              <a:rPr lang="en"/>
              <a:t>determining</a:t>
            </a:r>
            <a:r>
              <a:rPr lang="en"/>
              <a:t> whether a patient will be HnHc. Stay tuned for the machine learning model to find out.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20aacd10a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20aacd10a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the graph on the left is simply showing that High Need High Cost patients tend to spend more time in the hospital, and that makes perfect sense given the definition of high need high cost. However, despite its obvious nature, visualizing the data in </a:t>
            </a:r>
            <a:r>
              <a:rPr lang="en"/>
              <a:t>this </a:t>
            </a:r>
            <a:r>
              <a:rPr lang="en"/>
              <a:t>way ended up be absolutely critical to our model, and I’ll explain why a bit later. Finally, we also found that High Need High Cost patients also unfortunately have slightly increased mortality - so in spite of receiving more care and utilizing more resources, their survival rate is lower.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20aacd10a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20aacd10a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20aacd10a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20aacd10a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Selecting by hand or trial and error could take hours or days and may still not end up with a valuable set of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found and used a much better approach which we will discuss in the upcoming slides.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b3e64e62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b3e64e62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off with RFECV, a scikit learn library</a:t>
            </a:r>
            <a:endParaRPr/>
          </a:p>
          <a:p>
            <a:pPr indent="-298450" lvl="0" marL="457200" rtl="0" algn="l">
              <a:spcBef>
                <a:spcPts val="0"/>
              </a:spcBef>
              <a:spcAft>
                <a:spcPts val="0"/>
              </a:spcAft>
              <a:buSzPts val="1100"/>
              <a:buChar char="-"/>
            </a:pPr>
            <a:r>
              <a:rPr lang="en"/>
              <a:t>Takes time</a:t>
            </a:r>
            <a:endParaRPr/>
          </a:p>
          <a:p>
            <a:pPr indent="-298450" lvl="0" marL="457200" rtl="0" algn="l">
              <a:spcBef>
                <a:spcPts val="0"/>
              </a:spcBef>
              <a:spcAft>
                <a:spcPts val="0"/>
              </a:spcAft>
              <a:buSzPts val="1100"/>
              <a:buChar char="-"/>
            </a:pPr>
            <a:r>
              <a:rPr lang="en"/>
              <a:t>Does not necessarily return a set of features that can be easy to explain or interpret the data with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1 feature really explain everything?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20aacd10a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20aacd10a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better approach is using a </a:t>
            </a:r>
            <a:r>
              <a:rPr lang="en"/>
              <a:t>similar</a:t>
            </a:r>
            <a:r>
              <a:rPr lang="en"/>
              <a:t> scikit learn library called RFE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Spoiler alert: RFE with decision tree classifier picked </a:t>
            </a:r>
            <a:r>
              <a:rPr b="1" lang="en" u="sng"/>
              <a:t>better predictor outcomes</a:t>
            </a:r>
            <a:r>
              <a:rPr lang="en"/>
              <a:t> than the logistic regression (panel A vs panel B).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c0fd713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c0fd713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reiterate that point further, we can look at the AUC of each set of features from the previous slide. We will explain what AUC is a little later but just know the higher the area, the better your model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see the decision tree classifier model is significantly better.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a20aacd10a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a20aacd10a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no conflicts of interest to report.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20aacd10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20aacd10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20aacd10a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20aacd10a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20aacd10a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20aacd10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AUC is a great way to double check that your model is actually performing well rather than just looking at the test score alone.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were able to improve our AUC by using cross validation, which we will explain in the next slide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20aacd10a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20aacd10a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Stable across 10 folds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Allows us to run multiple iterations using different splits and get a good average of what our model is capable of rather than just one run which could be high or low.</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20aacd10a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20aacd10a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Nghia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a20aacd10a_8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a20aacd10a_8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Nghia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20aacd10a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a20aacd10a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 as python code! </a:t>
            </a:r>
            <a:endParaRPr/>
          </a:p>
          <a:p>
            <a:pPr indent="0" lvl="0" marL="0" rtl="0" algn="l">
              <a:spcBef>
                <a:spcPts val="0"/>
              </a:spcBef>
              <a:spcAft>
                <a:spcPts val="0"/>
              </a:spcAft>
              <a:buClr>
                <a:schemeClr val="dk1"/>
              </a:buClr>
              <a:buSzPts val="1100"/>
              <a:buFont typeface="Arial"/>
              <a:buNone/>
            </a:pPr>
            <a:r>
              <a:rPr lang="en">
                <a:solidFill>
                  <a:schemeClr val="dk1"/>
                </a:solidFill>
              </a:rPr>
              <a:t>Nghia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20aacd10a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a20aacd10a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XGBoost is a gradient boosting algorithm that is able to quickly return model accuracy using parallel tree boosting. Allows you to play around with the parameters and push the model score higher.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TPOT is an Auto Machine Learning tool that is capable of finding the best model and hyperparameters to use. It varies in run time but can take days if you want it to return the best model it is capable of creating with the data and parameters passed in. </a:t>
            </a:r>
            <a:r>
              <a:rPr lang="en">
                <a:solidFill>
                  <a:schemeClr val="dk1"/>
                </a:solidFill>
              </a:rPr>
              <a:t>Support vector classifier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TPOT basically allows you to do everything that we did in the previous slides with minimal effort. Just create a test train split, pass in some parameters, and let it run (which can take hours to days). Returns a saved model with all of the hypertuned parameters.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20aacd10a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a20aacd10a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ab3632c1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ab3632c1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machine learning, we were able to obtain a parsimonious model, one that is sophisticated enough to make meaningful decisions, but not so greedy as to overfit the training data and unable to be generalized. Our goal was to have a model that was easy to interpret and explain. To that end, feature engineering was absolutely critical. With over 100 features, it would be been insane to try to make a model that fits all of them. By using RFE, we pared down our feature set to a managable size that actually made intuitive sense.</a:t>
            </a:r>
            <a:endParaRPr/>
          </a:p>
          <a:p>
            <a:pPr indent="0" lvl="0" marL="0" rtl="0" algn="l">
              <a:spcBef>
                <a:spcPts val="0"/>
              </a:spcBef>
              <a:spcAft>
                <a:spcPts val="0"/>
              </a:spcAft>
              <a:buNone/>
            </a:pPr>
            <a:r>
              <a:rPr lang="en"/>
              <a:t>By the same token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a20aacd10a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a20aacd10a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541d9540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41d9540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a2ac1e96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a2ac1e96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a20aacd10a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a20aacd10a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a20aacd10a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a20aacd10a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 background on our current topic. Inflammatory bowel diseases are chronic inflammatory gastrointestinal conditions that affects approximately 1.3 to 3 million people in the United States. There are two subtypes of IBD: crohn’s disease, which is inflammation that can occur anywhere along the GI tract from the mouth to the anus, and ulcerative colitis, which is inflammation localized only to the colon. IBD is one of the top 5 most expensive GI conditions. In the United States, healthcare costs for IBD is estimated to be $10 billion in the United States. You may have seen some of the TV commercials for some treatment for IBD such as Remicade, Humira, Xeljanz, etc. While these medications are very expensive, the number one driver of healthcare costs in IBD is unplanned healthcare utilization - which are hospitalizations and readmissions. In an attempt to measure hospital quality and reduce hospital readmissions, Medicare developed a program called the readmissions program, which evaluates 30-day readmission as a core component of hospital performance quality metric. Payments to hospital are tied to this 30-day readmission metric.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20aacd10a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20aacd10a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30-day readmission is a poor metric and does not accurately capture the burden of hospitalization. For example, some patients who are high consumers of healthcare may NOT be admitted within 30-days of admission. Even among patients with 30-day readmission, there may be some who have multiple hospitalizations and others with just one-time readmission. Patients may also have varying lengths of hospitalization, which are associated with disproportionate costs. This diagram is a pictorial representation of how 30-day may not be an accurate metric in measuring hospital quality.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a20aacd10a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a20aacd10a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hypothesis is that there is a subset of patients who utilize a significant amount of healthcare resources (as measured by hospitalizations) and if we can identify these patients, then we can develop targeted interventions aimed at these patients to reduce healthcare costs. To identify these patients, we decided to develop a different metric than 30-day readmission. Our metric is </a:t>
            </a:r>
            <a:r>
              <a:rPr b="1" lang="en"/>
              <a:t>number of days spent in the hospital per month. </a:t>
            </a:r>
            <a:r>
              <a:rPr lang="en"/>
              <a:t>The idea behind this metric is that patients who spend a significant amount of time in the hospital are the people who use the most healthcare resources and they may not be captured by looking at 30-day readmission.</a:t>
            </a:r>
            <a:r>
              <a:rPr b="1" lang="en"/>
              <a:t> This metric was calculated by</a:t>
            </a:r>
            <a:r>
              <a:rPr lang="en"/>
              <a:t> </a:t>
            </a:r>
            <a:r>
              <a:rPr b="1" lang="en"/>
              <a:t>summing the total length of stay across all hospitalizations and divide this by the total follow-up months for a given patient.</a:t>
            </a:r>
            <a:r>
              <a:rPr lang="en"/>
              <a:t> The reason why we divided by the total follow-up months is because not all patients in our dataset have the same follow-up time and we wanted to be able to normalize our data. Based on this metric, we split the values into deciles and defined patients in the top decile as HNHC patients - the patients who use the most resources. After we identified these patients, we sought to build a machine-learning algorithm to identify factors associated with these HNHC patients. Our secondary outcome was compare the performance of our algorithm to traditional logistic regression model.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20aacd10a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20aacd10a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NRD 2013 - contains ADMINISTRATIVE claims code.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20aacd10a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20aacd10a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key features we wanted to highlight here, which are frailty risk score and charlson-comorbidity index. Frailty is this concept that we should not assess someone’s health status by their age alone: for example, a 65 year old patient who can run marathons is very different than a patient who can barely walk a block without having to stop to take their breath. Frailty is the idea that we should be assessing people’s biologic reserve and functional status and not their age. Therefore, a risk score was developed to characterize a patient’s functional status and patients with a higher risk score are more likely to experience adverse health outcomes. With regards to charlson-comorbidity index, this is a metric that captures the burden of medical comorbidities that a patient has - the higher the number, the more “sick” the patient is.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20aacd10a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20aacd10a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define our cohort we used a combination of ICD-9 codes and a classification scheme to make ICD-9 codes easily interpretable. From more than 14,000,000 records, we identified 47,402 unique patients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6.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8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READMIT Study - A machine-based approach to identify high-need, high-cost patients with inflammatory bowel diseases</a:t>
            </a:r>
            <a:endParaRPr sz="2900"/>
          </a:p>
        </p:txBody>
      </p:sp>
      <p:sp>
        <p:nvSpPr>
          <p:cNvPr id="65" name="Google Shape;65;p13"/>
          <p:cNvSpPr txBox="1"/>
          <p:nvPr>
            <p:ph idx="1" type="subTitle"/>
          </p:nvPr>
        </p:nvSpPr>
        <p:spPr>
          <a:xfrm>
            <a:off x="311700" y="2529835"/>
            <a:ext cx="42426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 Gabunilas</a:t>
            </a:r>
            <a:endParaRPr/>
          </a:p>
          <a:p>
            <a:pPr indent="0" lvl="0" marL="0" rtl="0" algn="l">
              <a:spcBef>
                <a:spcPts val="0"/>
              </a:spcBef>
              <a:spcAft>
                <a:spcPts val="0"/>
              </a:spcAft>
              <a:buNone/>
            </a:pPr>
            <a:r>
              <a:rPr lang="en"/>
              <a:t>Nghia Nguyen</a:t>
            </a:r>
            <a:endParaRPr/>
          </a:p>
          <a:p>
            <a:pPr indent="0" lvl="0" marL="0" rtl="0" algn="l">
              <a:spcBef>
                <a:spcPts val="0"/>
              </a:spcBef>
              <a:spcAft>
                <a:spcPts val="0"/>
              </a:spcAft>
              <a:buNone/>
            </a:pPr>
            <a:r>
              <a:rPr lang="en"/>
              <a:t>Sagar Patel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186400"/>
            <a:ext cx="8520600" cy="9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Distribution of HnHc IBD Patients Across Ages and Genders</a:t>
            </a:r>
            <a:endParaRPr/>
          </a:p>
        </p:txBody>
      </p:sp>
      <p:pic>
        <p:nvPicPr>
          <p:cNvPr id="137" name="Google Shape;137;p23"/>
          <p:cNvPicPr preferRelativeResize="0"/>
          <p:nvPr/>
        </p:nvPicPr>
        <p:blipFill>
          <a:blip r:embed="rId3">
            <a:alphaModFix/>
          </a:blip>
          <a:stretch>
            <a:fillRect/>
          </a:stretch>
        </p:blipFill>
        <p:spPr>
          <a:xfrm>
            <a:off x="857550" y="1527825"/>
            <a:ext cx="5757324" cy="3415201"/>
          </a:xfrm>
          <a:prstGeom prst="rect">
            <a:avLst/>
          </a:prstGeom>
          <a:noFill/>
          <a:ln>
            <a:noFill/>
          </a:ln>
        </p:spPr>
      </p:pic>
      <p:sp>
        <p:nvSpPr>
          <p:cNvPr id="138" name="Google Shape;138;p23"/>
          <p:cNvSpPr txBox="1"/>
          <p:nvPr/>
        </p:nvSpPr>
        <p:spPr>
          <a:xfrm>
            <a:off x="249150" y="2053250"/>
            <a:ext cx="6084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Male</a:t>
            </a:r>
            <a:endParaRPr>
              <a:latin typeface="Roboto"/>
              <a:ea typeface="Roboto"/>
              <a:cs typeface="Roboto"/>
              <a:sym typeface="Roboto"/>
            </a:endParaRPr>
          </a:p>
        </p:txBody>
      </p:sp>
      <p:sp>
        <p:nvSpPr>
          <p:cNvPr id="139" name="Google Shape;139;p23"/>
          <p:cNvSpPr txBox="1"/>
          <p:nvPr/>
        </p:nvSpPr>
        <p:spPr>
          <a:xfrm>
            <a:off x="138250" y="3650525"/>
            <a:ext cx="9060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Female</a:t>
            </a:r>
            <a:endParaRPr>
              <a:latin typeface="Roboto"/>
              <a:ea typeface="Roboto"/>
              <a:cs typeface="Roboto"/>
              <a:sym typeface="Roboto"/>
            </a:endParaRPr>
          </a:p>
        </p:txBody>
      </p:sp>
      <p:pic>
        <p:nvPicPr>
          <p:cNvPr id="140" name="Google Shape;140;p23"/>
          <p:cNvPicPr preferRelativeResize="0"/>
          <p:nvPr/>
        </p:nvPicPr>
        <p:blipFill>
          <a:blip r:embed="rId4">
            <a:alphaModFix/>
          </a:blip>
          <a:stretch>
            <a:fillRect/>
          </a:stretch>
        </p:blipFill>
        <p:spPr>
          <a:xfrm>
            <a:off x="5564350" y="1429550"/>
            <a:ext cx="1182129" cy="623700"/>
          </a:xfrm>
          <a:prstGeom prst="rect">
            <a:avLst/>
          </a:prstGeom>
          <a:noFill/>
          <a:ln>
            <a:noFill/>
          </a:ln>
        </p:spPr>
      </p:pic>
      <p:pic>
        <p:nvPicPr>
          <p:cNvPr id="141" name="Google Shape;141;p23"/>
          <p:cNvPicPr preferRelativeResize="0"/>
          <p:nvPr/>
        </p:nvPicPr>
        <p:blipFill>
          <a:blip r:embed="rId5">
            <a:alphaModFix/>
          </a:blip>
          <a:stretch>
            <a:fillRect/>
          </a:stretch>
        </p:blipFill>
        <p:spPr>
          <a:xfrm>
            <a:off x="7096850" y="1272075"/>
            <a:ext cx="1696875" cy="3759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402975" y="175550"/>
            <a:ext cx="8520600" cy="112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Frail IBD Patients are Disproportionately More Likely to be HnHc </a:t>
            </a:r>
            <a:endParaRPr/>
          </a:p>
        </p:txBody>
      </p:sp>
      <p:pic>
        <p:nvPicPr>
          <p:cNvPr id="147" name="Google Shape;147;p24"/>
          <p:cNvPicPr preferRelativeResize="0"/>
          <p:nvPr/>
        </p:nvPicPr>
        <p:blipFill rotWithShape="1">
          <a:blip r:embed="rId3">
            <a:alphaModFix/>
          </a:blip>
          <a:srcRect b="49279" l="0" r="0" t="0"/>
          <a:stretch/>
        </p:blipFill>
        <p:spPr>
          <a:xfrm>
            <a:off x="407375" y="1435550"/>
            <a:ext cx="3705844" cy="3075709"/>
          </a:xfrm>
          <a:prstGeom prst="rect">
            <a:avLst/>
          </a:prstGeom>
          <a:noFill/>
          <a:ln>
            <a:noFill/>
          </a:ln>
        </p:spPr>
      </p:pic>
      <p:pic>
        <p:nvPicPr>
          <p:cNvPr id="148" name="Google Shape;148;p24"/>
          <p:cNvPicPr preferRelativeResize="0"/>
          <p:nvPr/>
        </p:nvPicPr>
        <p:blipFill rotWithShape="1">
          <a:blip r:embed="rId3">
            <a:alphaModFix/>
          </a:blip>
          <a:srcRect b="94680" l="0" r="0" t="0"/>
          <a:stretch/>
        </p:blipFill>
        <p:spPr>
          <a:xfrm>
            <a:off x="4336500" y="1436273"/>
            <a:ext cx="3705844" cy="322604"/>
          </a:xfrm>
          <a:prstGeom prst="rect">
            <a:avLst/>
          </a:prstGeom>
          <a:noFill/>
          <a:ln>
            <a:noFill/>
          </a:ln>
        </p:spPr>
      </p:pic>
      <p:pic>
        <p:nvPicPr>
          <p:cNvPr id="149" name="Google Shape;149;p24"/>
          <p:cNvPicPr preferRelativeResize="0"/>
          <p:nvPr/>
        </p:nvPicPr>
        <p:blipFill rotWithShape="1">
          <a:blip r:embed="rId3">
            <a:alphaModFix/>
          </a:blip>
          <a:srcRect b="0" l="0" r="0" t="95600"/>
          <a:stretch/>
        </p:blipFill>
        <p:spPr>
          <a:xfrm>
            <a:off x="407375" y="4511261"/>
            <a:ext cx="3705844" cy="266770"/>
          </a:xfrm>
          <a:prstGeom prst="rect">
            <a:avLst/>
          </a:prstGeom>
          <a:noFill/>
          <a:ln>
            <a:noFill/>
          </a:ln>
        </p:spPr>
      </p:pic>
      <p:pic>
        <p:nvPicPr>
          <p:cNvPr id="150" name="Google Shape;150;p24"/>
          <p:cNvPicPr preferRelativeResize="0"/>
          <p:nvPr/>
        </p:nvPicPr>
        <p:blipFill>
          <a:blip r:embed="rId4">
            <a:alphaModFix/>
          </a:blip>
          <a:stretch>
            <a:fillRect/>
          </a:stretch>
        </p:blipFill>
        <p:spPr>
          <a:xfrm>
            <a:off x="4414523" y="1761990"/>
            <a:ext cx="3627822" cy="2964542"/>
          </a:xfrm>
          <a:prstGeom prst="rect">
            <a:avLst/>
          </a:prstGeom>
          <a:noFill/>
          <a:ln>
            <a:noFill/>
          </a:ln>
        </p:spPr>
      </p:pic>
      <p:sp>
        <p:nvSpPr>
          <p:cNvPr id="151" name="Google Shape;151;p24"/>
          <p:cNvSpPr/>
          <p:nvPr/>
        </p:nvSpPr>
        <p:spPr>
          <a:xfrm>
            <a:off x="6487925" y="1608400"/>
            <a:ext cx="1604400" cy="31695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97750" y="38975"/>
            <a:ext cx="8520600" cy="11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The Largest Proportion Self-Pay IBD Patients Belong to the Lowest Income Quartile; HnHc Patients Skew Slightly Toward Lower Income Quartiles</a:t>
            </a:r>
            <a:endParaRPr sz="2100"/>
          </a:p>
        </p:txBody>
      </p:sp>
      <p:pic>
        <p:nvPicPr>
          <p:cNvPr id="157" name="Google Shape;157;p25"/>
          <p:cNvPicPr preferRelativeResize="0"/>
          <p:nvPr/>
        </p:nvPicPr>
        <p:blipFill rotWithShape="1">
          <a:blip r:embed="rId3">
            <a:alphaModFix/>
          </a:blip>
          <a:srcRect b="50327" l="0" r="0" t="0"/>
          <a:stretch/>
        </p:blipFill>
        <p:spPr>
          <a:xfrm>
            <a:off x="4180100" y="2413950"/>
            <a:ext cx="2253797" cy="2100475"/>
          </a:xfrm>
          <a:prstGeom prst="rect">
            <a:avLst/>
          </a:prstGeom>
          <a:noFill/>
          <a:ln>
            <a:noFill/>
          </a:ln>
        </p:spPr>
      </p:pic>
      <p:cxnSp>
        <p:nvCxnSpPr>
          <p:cNvPr id="158" name="Google Shape;158;p25"/>
          <p:cNvCxnSpPr/>
          <p:nvPr/>
        </p:nvCxnSpPr>
        <p:spPr>
          <a:xfrm>
            <a:off x="3857650" y="1375625"/>
            <a:ext cx="0" cy="3585600"/>
          </a:xfrm>
          <a:prstGeom prst="straightConnector1">
            <a:avLst/>
          </a:prstGeom>
          <a:noFill/>
          <a:ln cap="flat" cmpd="sng" w="76200">
            <a:solidFill>
              <a:schemeClr val="dk2"/>
            </a:solidFill>
            <a:prstDash val="solid"/>
            <a:round/>
            <a:headEnd len="med" w="med" type="none"/>
            <a:tailEnd len="med" w="med" type="none"/>
          </a:ln>
        </p:spPr>
      </p:cxnSp>
      <p:pic>
        <p:nvPicPr>
          <p:cNvPr id="159" name="Google Shape;159;p25"/>
          <p:cNvPicPr preferRelativeResize="0"/>
          <p:nvPr/>
        </p:nvPicPr>
        <p:blipFill>
          <a:blip r:embed="rId4">
            <a:alphaModFix/>
          </a:blip>
          <a:stretch>
            <a:fillRect/>
          </a:stretch>
        </p:blipFill>
        <p:spPr>
          <a:xfrm>
            <a:off x="152400" y="1454625"/>
            <a:ext cx="2694457" cy="3536475"/>
          </a:xfrm>
          <a:prstGeom prst="rect">
            <a:avLst/>
          </a:prstGeom>
          <a:noFill/>
          <a:ln>
            <a:noFill/>
          </a:ln>
        </p:spPr>
      </p:pic>
      <p:pic>
        <p:nvPicPr>
          <p:cNvPr id="160" name="Google Shape;160;p25"/>
          <p:cNvPicPr preferRelativeResize="0"/>
          <p:nvPr/>
        </p:nvPicPr>
        <p:blipFill>
          <a:blip r:embed="rId5">
            <a:alphaModFix/>
          </a:blip>
          <a:stretch>
            <a:fillRect/>
          </a:stretch>
        </p:blipFill>
        <p:spPr>
          <a:xfrm>
            <a:off x="2597849" y="1400200"/>
            <a:ext cx="960425" cy="738325"/>
          </a:xfrm>
          <a:prstGeom prst="rect">
            <a:avLst/>
          </a:prstGeom>
          <a:noFill/>
          <a:ln>
            <a:noFill/>
          </a:ln>
        </p:spPr>
      </p:pic>
      <p:pic>
        <p:nvPicPr>
          <p:cNvPr id="161" name="Google Shape;161;p25"/>
          <p:cNvPicPr preferRelativeResize="0"/>
          <p:nvPr/>
        </p:nvPicPr>
        <p:blipFill rotWithShape="1">
          <a:blip r:embed="rId3">
            <a:alphaModFix/>
          </a:blip>
          <a:srcRect b="0" l="0" r="0" t="49672"/>
          <a:stretch/>
        </p:blipFill>
        <p:spPr>
          <a:xfrm>
            <a:off x="6664553" y="2579887"/>
            <a:ext cx="2253797" cy="2128187"/>
          </a:xfrm>
          <a:prstGeom prst="rect">
            <a:avLst/>
          </a:prstGeom>
          <a:noFill/>
          <a:ln>
            <a:noFill/>
          </a:ln>
        </p:spPr>
      </p:pic>
      <p:pic>
        <p:nvPicPr>
          <p:cNvPr id="162" name="Google Shape;162;p25"/>
          <p:cNvPicPr preferRelativeResize="0"/>
          <p:nvPr/>
        </p:nvPicPr>
        <p:blipFill rotWithShape="1">
          <a:blip r:embed="rId3">
            <a:alphaModFix/>
          </a:blip>
          <a:srcRect b="0" l="0" r="0" t="95267"/>
          <a:stretch/>
        </p:blipFill>
        <p:spPr>
          <a:xfrm>
            <a:off x="4180100" y="4493262"/>
            <a:ext cx="2253797" cy="200137"/>
          </a:xfrm>
          <a:prstGeom prst="rect">
            <a:avLst/>
          </a:prstGeom>
          <a:noFill/>
          <a:ln>
            <a:noFill/>
          </a:ln>
        </p:spPr>
      </p:pic>
      <p:pic>
        <p:nvPicPr>
          <p:cNvPr id="163" name="Google Shape;163;p25"/>
          <p:cNvPicPr preferRelativeResize="0"/>
          <p:nvPr/>
        </p:nvPicPr>
        <p:blipFill rotWithShape="1">
          <a:blip r:embed="rId3">
            <a:alphaModFix/>
          </a:blip>
          <a:srcRect b="96576" l="0" r="0" t="0"/>
          <a:stretch/>
        </p:blipFill>
        <p:spPr>
          <a:xfrm>
            <a:off x="6664553" y="2413950"/>
            <a:ext cx="2253797" cy="144772"/>
          </a:xfrm>
          <a:prstGeom prst="rect">
            <a:avLst/>
          </a:prstGeom>
          <a:noFill/>
          <a:ln>
            <a:noFill/>
          </a:ln>
        </p:spPr>
      </p:pic>
      <p:pic>
        <p:nvPicPr>
          <p:cNvPr id="164" name="Google Shape;164;p25"/>
          <p:cNvPicPr preferRelativeResize="0"/>
          <p:nvPr/>
        </p:nvPicPr>
        <p:blipFill>
          <a:blip r:embed="rId6">
            <a:alphaModFix/>
          </a:blip>
          <a:stretch>
            <a:fillRect/>
          </a:stretch>
        </p:blipFill>
        <p:spPr>
          <a:xfrm>
            <a:off x="5961973" y="1366150"/>
            <a:ext cx="1319849" cy="9838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283225" y="86600"/>
            <a:ext cx="8520600" cy="10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HnHc IBD Patients Are Characterized by Longer Hospitalization Times and Slightly Increased Mortality</a:t>
            </a:r>
            <a:endParaRPr sz="2400"/>
          </a:p>
        </p:txBody>
      </p:sp>
      <p:pic>
        <p:nvPicPr>
          <p:cNvPr id="170" name="Google Shape;170;p26"/>
          <p:cNvPicPr preferRelativeResize="0"/>
          <p:nvPr/>
        </p:nvPicPr>
        <p:blipFill>
          <a:blip r:embed="rId3">
            <a:alphaModFix/>
          </a:blip>
          <a:stretch>
            <a:fillRect/>
          </a:stretch>
        </p:blipFill>
        <p:spPr>
          <a:xfrm>
            <a:off x="70750" y="1398825"/>
            <a:ext cx="6446852" cy="3536475"/>
          </a:xfrm>
          <a:prstGeom prst="rect">
            <a:avLst/>
          </a:prstGeom>
          <a:noFill/>
          <a:ln>
            <a:noFill/>
          </a:ln>
        </p:spPr>
      </p:pic>
      <p:pic>
        <p:nvPicPr>
          <p:cNvPr id="171" name="Google Shape;171;p26"/>
          <p:cNvPicPr preferRelativeResize="0"/>
          <p:nvPr/>
        </p:nvPicPr>
        <p:blipFill>
          <a:blip r:embed="rId4">
            <a:alphaModFix/>
          </a:blip>
          <a:stretch>
            <a:fillRect/>
          </a:stretch>
        </p:blipFill>
        <p:spPr>
          <a:xfrm>
            <a:off x="7014550" y="1368038"/>
            <a:ext cx="1750221" cy="3750450"/>
          </a:xfrm>
          <a:prstGeom prst="rect">
            <a:avLst/>
          </a:prstGeom>
          <a:noFill/>
          <a:ln>
            <a:noFill/>
          </a:ln>
        </p:spPr>
      </p:pic>
      <p:pic>
        <p:nvPicPr>
          <p:cNvPr id="172" name="Google Shape;172;p26"/>
          <p:cNvPicPr preferRelativeResize="0"/>
          <p:nvPr/>
        </p:nvPicPr>
        <p:blipFill>
          <a:blip r:embed="rId5">
            <a:alphaModFix/>
          </a:blip>
          <a:stretch>
            <a:fillRect/>
          </a:stretch>
        </p:blipFill>
        <p:spPr>
          <a:xfrm>
            <a:off x="4797198" y="1747873"/>
            <a:ext cx="1304100" cy="623700"/>
          </a:xfrm>
          <a:prstGeom prst="rect">
            <a:avLst/>
          </a:prstGeom>
          <a:noFill/>
          <a:ln>
            <a:noFill/>
          </a:ln>
        </p:spPr>
      </p:pic>
      <p:sp>
        <p:nvSpPr>
          <p:cNvPr id="173" name="Google Shape;173;p26"/>
          <p:cNvSpPr txBox="1"/>
          <p:nvPr/>
        </p:nvSpPr>
        <p:spPr>
          <a:xfrm>
            <a:off x="2305525" y="4801250"/>
            <a:ext cx="30468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Roboto"/>
                <a:ea typeface="Roboto"/>
                <a:cs typeface="Roboto"/>
                <a:sym typeface="Roboto"/>
              </a:rPr>
              <a:t>Cumulative Length of Stay (days)</a:t>
            </a:r>
            <a:endParaRPr sz="11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Models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586375" y="21227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Selection Process (Heatmap/Correlation Matrix)</a:t>
            </a:r>
            <a:endParaRPr/>
          </a:p>
        </p:txBody>
      </p:sp>
      <p:sp>
        <p:nvSpPr>
          <p:cNvPr id="184" name="Google Shape;184;p28"/>
          <p:cNvSpPr txBox="1"/>
          <p:nvPr>
            <p:ph idx="1" type="body"/>
          </p:nvPr>
        </p:nvSpPr>
        <p:spPr>
          <a:xfrm>
            <a:off x="3858750" y="1683300"/>
            <a:ext cx="5148600" cy="3260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000"/>
              </a:spcBef>
              <a:spcAft>
                <a:spcPts val="0"/>
              </a:spcAft>
              <a:buClr>
                <a:srgbClr val="000000"/>
              </a:buClr>
              <a:buSzPts val="1400"/>
              <a:buChar char="●"/>
            </a:pPr>
            <a:r>
              <a:rPr lang="en" sz="1400">
                <a:solidFill>
                  <a:srgbClr val="000000"/>
                </a:solidFill>
                <a:latin typeface="Calibri"/>
                <a:ea typeface="Calibri"/>
                <a:cs typeface="Calibri"/>
                <a:sym typeface="Calibri"/>
              </a:rPr>
              <a:t>This is a graphical representation of the variables in the dataset (over 100!)</a:t>
            </a:r>
            <a:endParaRPr sz="1400">
              <a:solidFill>
                <a:srgbClr val="000000"/>
              </a:solidFill>
              <a:latin typeface="Calibri"/>
              <a:ea typeface="Calibri"/>
              <a:cs typeface="Calibri"/>
              <a:sym typeface="Calibri"/>
            </a:endParaRPr>
          </a:p>
          <a:p>
            <a:pPr indent="-317500" lvl="0" marL="457200" rtl="0" algn="l">
              <a:lnSpc>
                <a:spcPct val="15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Imagine having to handpick variables! </a:t>
            </a:r>
            <a:endParaRPr sz="1400">
              <a:solidFill>
                <a:srgbClr val="000000"/>
              </a:solidFill>
              <a:latin typeface="Calibri"/>
              <a:ea typeface="Calibri"/>
              <a:cs typeface="Calibri"/>
              <a:sym typeface="Calibri"/>
            </a:endParaRPr>
          </a:p>
        </p:txBody>
      </p:sp>
      <p:pic>
        <p:nvPicPr>
          <p:cNvPr id="185" name="Google Shape;185;p28"/>
          <p:cNvPicPr preferRelativeResize="0"/>
          <p:nvPr/>
        </p:nvPicPr>
        <p:blipFill>
          <a:blip r:embed="rId3">
            <a:alphaModFix/>
          </a:blip>
          <a:stretch>
            <a:fillRect/>
          </a:stretch>
        </p:blipFill>
        <p:spPr>
          <a:xfrm>
            <a:off x="208076" y="1300500"/>
            <a:ext cx="3524874" cy="38203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311700" y="1783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Selection Process - Recursive Feature Elimination with Cross Validation (RFECV)</a:t>
            </a:r>
            <a:endParaRPr/>
          </a:p>
        </p:txBody>
      </p:sp>
      <p:sp>
        <p:nvSpPr>
          <p:cNvPr id="191" name="Google Shape;191;p29"/>
          <p:cNvSpPr txBox="1"/>
          <p:nvPr>
            <p:ph idx="2" type="body"/>
          </p:nvPr>
        </p:nvSpPr>
        <p:spPr>
          <a:xfrm>
            <a:off x="5829625" y="1462150"/>
            <a:ext cx="3002700" cy="35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RFECV automatically cross validates and selects the optimal number of features.</a:t>
            </a:r>
            <a:endParaRPr>
              <a:solidFill>
                <a:srgbClr val="000000"/>
              </a:solidFill>
              <a:latin typeface="Calibri"/>
              <a:ea typeface="Calibri"/>
              <a:cs typeface="Calibri"/>
              <a:sym typeface="Calibri"/>
            </a:endParaRPr>
          </a:p>
          <a:p>
            <a:pPr indent="-311150" lvl="0" marL="457200" rtl="0" algn="l">
              <a:spcBef>
                <a:spcPts val="1600"/>
              </a:spcBef>
              <a:spcAft>
                <a:spcPts val="0"/>
              </a:spcAft>
              <a:buClr>
                <a:srgbClr val="000000"/>
              </a:buClr>
              <a:buSzPts val="1300"/>
              <a:buFont typeface="Calibri"/>
              <a:buAutoNum type="alphaUcPeriod"/>
            </a:pPr>
            <a:r>
              <a:rPr lang="en">
                <a:solidFill>
                  <a:srgbClr val="000000"/>
                </a:solidFill>
                <a:latin typeface="Calibri"/>
                <a:ea typeface="Calibri"/>
                <a:cs typeface="Calibri"/>
                <a:sym typeface="Calibri"/>
              </a:rPr>
              <a:t>Utilized DecisionTreeClassifier and returned 1 optimal feature. Ran model and received similar results as 5 feature model.</a:t>
            </a:r>
            <a:br>
              <a:rPr lang="en">
                <a:solidFill>
                  <a:srgbClr val="000000"/>
                </a:solidFill>
                <a:latin typeface="Calibri"/>
                <a:ea typeface="Calibri"/>
                <a:cs typeface="Calibri"/>
                <a:sym typeface="Calibri"/>
              </a:rPr>
            </a:br>
            <a:endParaRPr>
              <a:solidFill>
                <a:srgbClr val="000000"/>
              </a:solidFill>
              <a:latin typeface="Calibri"/>
              <a:ea typeface="Calibri"/>
              <a:cs typeface="Calibri"/>
              <a:sym typeface="Calibri"/>
            </a:endParaRPr>
          </a:p>
          <a:p>
            <a:pPr indent="-311150" lvl="0" marL="457200" rtl="0" algn="l">
              <a:spcBef>
                <a:spcPts val="0"/>
              </a:spcBef>
              <a:spcAft>
                <a:spcPts val="0"/>
              </a:spcAft>
              <a:buClr>
                <a:srgbClr val="000000"/>
              </a:buClr>
              <a:buSzPts val="1300"/>
              <a:buFont typeface="Calibri"/>
              <a:buAutoNum type="alphaUcPeriod"/>
            </a:pPr>
            <a:r>
              <a:rPr lang="en">
                <a:solidFill>
                  <a:srgbClr val="000000"/>
                </a:solidFill>
                <a:latin typeface="Calibri"/>
                <a:ea typeface="Calibri"/>
                <a:cs typeface="Calibri"/>
                <a:sym typeface="Calibri"/>
              </a:rPr>
              <a:t>RandomForestClassifier took longer to run but returned 61 features. Was not significantly better than 5 feature model.</a:t>
            </a:r>
            <a:endParaRPr>
              <a:solidFill>
                <a:srgbClr val="000000"/>
              </a:solidFill>
              <a:latin typeface="Calibri"/>
              <a:ea typeface="Calibri"/>
              <a:cs typeface="Calibri"/>
              <a:sym typeface="Calibri"/>
            </a:endParaRPr>
          </a:p>
          <a:p>
            <a:pPr indent="-298450" lvl="1" marL="914400" rtl="0" algn="l">
              <a:spcBef>
                <a:spcPts val="0"/>
              </a:spcBef>
              <a:spcAft>
                <a:spcPts val="0"/>
              </a:spcAft>
              <a:buClr>
                <a:srgbClr val="000000"/>
              </a:buClr>
              <a:buSzPts val="1100"/>
              <a:buFont typeface="Calibri"/>
              <a:buChar char="○"/>
            </a:pPr>
            <a:r>
              <a:rPr lang="en">
                <a:solidFill>
                  <a:srgbClr val="000000"/>
                </a:solidFill>
                <a:latin typeface="Calibri"/>
                <a:ea typeface="Calibri"/>
                <a:cs typeface="Calibri"/>
                <a:sym typeface="Calibri"/>
              </a:rPr>
              <a:t>Possible overfitting</a:t>
            </a:r>
            <a:endParaRPr>
              <a:solidFill>
                <a:srgbClr val="000000"/>
              </a:solidFill>
              <a:latin typeface="Calibri"/>
              <a:ea typeface="Calibri"/>
              <a:cs typeface="Calibri"/>
              <a:sym typeface="Calibri"/>
            </a:endParaRPr>
          </a:p>
        </p:txBody>
      </p:sp>
      <p:sp>
        <p:nvSpPr>
          <p:cNvPr id="192" name="Google Shape;192;p29"/>
          <p:cNvSpPr txBox="1"/>
          <p:nvPr/>
        </p:nvSpPr>
        <p:spPr>
          <a:xfrm>
            <a:off x="127050" y="1965407"/>
            <a:ext cx="355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p:txBody>
      </p:sp>
      <p:sp>
        <p:nvSpPr>
          <p:cNvPr id="193" name="Google Shape;193;p29"/>
          <p:cNvSpPr txBox="1"/>
          <p:nvPr/>
        </p:nvSpPr>
        <p:spPr>
          <a:xfrm>
            <a:off x="2997257" y="1965407"/>
            <a:ext cx="355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a:t>
            </a:r>
            <a:r>
              <a:rPr lang="en">
                <a:latin typeface="Roboto"/>
                <a:ea typeface="Roboto"/>
                <a:cs typeface="Roboto"/>
                <a:sym typeface="Roboto"/>
              </a:rPr>
              <a:t>.</a:t>
            </a:r>
            <a:endParaRPr>
              <a:latin typeface="Roboto"/>
              <a:ea typeface="Roboto"/>
              <a:cs typeface="Roboto"/>
              <a:sym typeface="Roboto"/>
            </a:endParaRPr>
          </a:p>
        </p:txBody>
      </p:sp>
      <p:pic>
        <p:nvPicPr>
          <p:cNvPr id="194" name="Google Shape;194;p29"/>
          <p:cNvPicPr preferRelativeResize="0"/>
          <p:nvPr/>
        </p:nvPicPr>
        <p:blipFill>
          <a:blip r:embed="rId3">
            <a:alphaModFix/>
          </a:blip>
          <a:stretch>
            <a:fillRect/>
          </a:stretch>
        </p:blipFill>
        <p:spPr>
          <a:xfrm>
            <a:off x="213925" y="2255807"/>
            <a:ext cx="2515557" cy="1942150"/>
          </a:xfrm>
          <a:prstGeom prst="rect">
            <a:avLst/>
          </a:prstGeom>
          <a:noFill/>
          <a:ln>
            <a:noFill/>
          </a:ln>
        </p:spPr>
      </p:pic>
      <p:pic>
        <p:nvPicPr>
          <p:cNvPr id="195" name="Google Shape;195;p29"/>
          <p:cNvPicPr preferRelativeResize="0"/>
          <p:nvPr/>
        </p:nvPicPr>
        <p:blipFill>
          <a:blip r:embed="rId4">
            <a:alphaModFix/>
          </a:blip>
          <a:stretch>
            <a:fillRect/>
          </a:stretch>
        </p:blipFill>
        <p:spPr>
          <a:xfrm>
            <a:off x="3103949" y="2255807"/>
            <a:ext cx="2573276" cy="19421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623375" y="22707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Selection Process - Recursive Feature Elimination (RFE)</a:t>
            </a:r>
            <a:endParaRPr/>
          </a:p>
        </p:txBody>
      </p:sp>
      <p:sp>
        <p:nvSpPr>
          <p:cNvPr id="201" name="Google Shape;201;p30"/>
          <p:cNvSpPr txBox="1"/>
          <p:nvPr>
            <p:ph idx="1" type="body"/>
          </p:nvPr>
        </p:nvSpPr>
        <p:spPr>
          <a:xfrm>
            <a:off x="468650" y="2652325"/>
            <a:ext cx="8139300" cy="19422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100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Pass in all 107 features and let RFE return the 5 most relevant features</a:t>
            </a:r>
            <a:endParaRPr sz="1200">
              <a:solidFill>
                <a:srgbClr val="000000"/>
              </a:solidFill>
              <a:latin typeface="Calibri"/>
              <a:ea typeface="Calibri"/>
              <a:cs typeface="Calibri"/>
              <a:sym typeface="Calibri"/>
            </a:endParaRPr>
          </a:p>
          <a:p>
            <a:pPr indent="-304800" lvl="0" marL="4572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This process utilizes backwards selection until the specified number of features remain by:</a:t>
            </a:r>
            <a:endParaRPr sz="1200">
              <a:solidFill>
                <a:srgbClr val="000000"/>
              </a:solidFill>
              <a:latin typeface="Calibri"/>
              <a:ea typeface="Calibri"/>
              <a:cs typeface="Calibri"/>
              <a:sym typeface="Calibri"/>
            </a:endParaRPr>
          </a:p>
          <a:p>
            <a:pPr indent="-304800" lvl="1" marL="9144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Ranking feature importance</a:t>
            </a:r>
            <a:endParaRPr sz="1200">
              <a:solidFill>
                <a:srgbClr val="000000"/>
              </a:solidFill>
              <a:latin typeface="Calibri"/>
              <a:ea typeface="Calibri"/>
              <a:cs typeface="Calibri"/>
              <a:sym typeface="Calibri"/>
            </a:endParaRPr>
          </a:p>
          <a:p>
            <a:pPr indent="-304800" lvl="1" marL="9144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Discarding least important features</a:t>
            </a:r>
            <a:endParaRPr sz="1200">
              <a:solidFill>
                <a:srgbClr val="000000"/>
              </a:solidFill>
              <a:latin typeface="Calibri"/>
              <a:ea typeface="Calibri"/>
              <a:cs typeface="Calibri"/>
              <a:sym typeface="Calibri"/>
            </a:endParaRPr>
          </a:p>
          <a:p>
            <a:pPr indent="-304800" lvl="1" marL="9144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Refitting the model with remaining features</a:t>
            </a:r>
            <a:endParaRPr sz="1200">
              <a:solidFill>
                <a:srgbClr val="000000"/>
              </a:solidFill>
              <a:latin typeface="Calibri"/>
              <a:ea typeface="Calibri"/>
              <a:cs typeface="Calibri"/>
              <a:sym typeface="Calibri"/>
            </a:endParaRPr>
          </a:p>
          <a:p>
            <a:pPr indent="-304800" lvl="0" marL="4572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Automates the process, faster than computationally expensive traditional methods</a:t>
            </a:r>
            <a:endParaRPr sz="1200">
              <a:solidFill>
                <a:srgbClr val="000000"/>
              </a:solidFill>
              <a:latin typeface="Calibri"/>
              <a:ea typeface="Calibri"/>
              <a:cs typeface="Calibri"/>
              <a:sym typeface="Calibri"/>
            </a:endParaRPr>
          </a:p>
          <a:p>
            <a:pPr indent="-304800" lvl="0" marL="457200" rtl="0" algn="l">
              <a:lnSpc>
                <a:spcPct val="150000"/>
              </a:lnSpc>
              <a:spcBef>
                <a:spcPts val="0"/>
              </a:spcBef>
              <a:spcAft>
                <a:spcPts val="0"/>
              </a:spcAft>
              <a:buClr>
                <a:srgbClr val="000000"/>
              </a:buClr>
              <a:buSzPts val="1200"/>
              <a:buFont typeface="Calibri"/>
              <a:buChar char="●"/>
            </a:pPr>
            <a:r>
              <a:rPr b="1" lang="en" sz="1200" u="sng">
                <a:solidFill>
                  <a:srgbClr val="000000"/>
                </a:solidFill>
                <a:latin typeface="Calibri"/>
                <a:ea typeface="Calibri"/>
                <a:cs typeface="Calibri"/>
                <a:sym typeface="Calibri"/>
              </a:rPr>
              <a:t>Logistic Regression Model selected completely different variables using RFE (Panel B vs Panel A)</a:t>
            </a:r>
            <a:endParaRPr b="1" sz="1200" u="sng">
              <a:solidFill>
                <a:srgbClr val="000000"/>
              </a:solidFill>
              <a:latin typeface="Calibri"/>
              <a:ea typeface="Calibri"/>
              <a:cs typeface="Calibri"/>
              <a:sym typeface="Calibri"/>
            </a:endParaRPr>
          </a:p>
          <a:p>
            <a:pPr indent="-304800" lvl="1" marL="9144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Picked less clinically important variables</a:t>
            </a:r>
            <a:endParaRPr sz="1200">
              <a:solidFill>
                <a:srgbClr val="000000"/>
              </a:solidFill>
              <a:latin typeface="Calibri"/>
              <a:ea typeface="Calibri"/>
              <a:cs typeface="Calibri"/>
              <a:sym typeface="Calibri"/>
            </a:endParaRPr>
          </a:p>
        </p:txBody>
      </p:sp>
      <p:pic>
        <p:nvPicPr>
          <p:cNvPr id="202" name="Google Shape;202;p30"/>
          <p:cNvPicPr preferRelativeResize="0"/>
          <p:nvPr/>
        </p:nvPicPr>
        <p:blipFill>
          <a:blip r:embed="rId3">
            <a:alphaModFix/>
          </a:blip>
          <a:stretch>
            <a:fillRect/>
          </a:stretch>
        </p:blipFill>
        <p:spPr>
          <a:xfrm>
            <a:off x="468650" y="1566850"/>
            <a:ext cx="3663000" cy="1106675"/>
          </a:xfrm>
          <a:prstGeom prst="rect">
            <a:avLst/>
          </a:prstGeom>
          <a:noFill/>
          <a:ln>
            <a:noFill/>
          </a:ln>
        </p:spPr>
      </p:pic>
      <p:pic>
        <p:nvPicPr>
          <p:cNvPr id="203" name="Google Shape;203;p30"/>
          <p:cNvPicPr preferRelativeResize="0"/>
          <p:nvPr/>
        </p:nvPicPr>
        <p:blipFill>
          <a:blip r:embed="rId4">
            <a:alphaModFix/>
          </a:blip>
          <a:stretch>
            <a:fillRect/>
          </a:stretch>
        </p:blipFill>
        <p:spPr>
          <a:xfrm>
            <a:off x="4863625" y="1566850"/>
            <a:ext cx="3744257" cy="1106675"/>
          </a:xfrm>
          <a:prstGeom prst="rect">
            <a:avLst/>
          </a:prstGeom>
          <a:noFill/>
          <a:ln>
            <a:noFill/>
          </a:ln>
        </p:spPr>
      </p:pic>
      <p:sp>
        <p:nvSpPr>
          <p:cNvPr id="204" name="Google Shape;204;p30"/>
          <p:cNvSpPr txBox="1"/>
          <p:nvPr/>
        </p:nvSpPr>
        <p:spPr>
          <a:xfrm>
            <a:off x="112875" y="1564000"/>
            <a:ext cx="355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p:txBody>
      </p:sp>
      <p:sp>
        <p:nvSpPr>
          <p:cNvPr id="205" name="Google Shape;205;p30"/>
          <p:cNvSpPr txBox="1"/>
          <p:nvPr/>
        </p:nvSpPr>
        <p:spPr>
          <a:xfrm>
            <a:off x="4507825" y="1564000"/>
            <a:ext cx="355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a:t>
            </a:r>
            <a:r>
              <a:rPr lang="en">
                <a:latin typeface="Roboto"/>
                <a:ea typeface="Roboto"/>
                <a:cs typeface="Roboto"/>
                <a:sym typeface="Roboto"/>
              </a:rPr>
              <a:t>.</a:t>
            </a:r>
            <a:endParaRPr>
              <a:latin typeface="Roboto"/>
              <a:ea typeface="Roboto"/>
              <a:cs typeface="Roboto"/>
              <a:sym typeface="Roboto"/>
            </a:endParaRPr>
          </a:p>
        </p:txBody>
      </p:sp>
      <p:sp>
        <p:nvSpPr>
          <p:cNvPr id="206" name="Google Shape;206;p30"/>
          <p:cNvSpPr/>
          <p:nvPr/>
        </p:nvSpPr>
        <p:spPr>
          <a:xfrm>
            <a:off x="419225" y="2515325"/>
            <a:ext cx="2612100" cy="2097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a:off x="4763825" y="2515325"/>
            <a:ext cx="2757900" cy="2097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RFE: Logistic Regression vs Decision Tree Classifier</a:t>
            </a:r>
            <a:endParaRPr sz="2500"/>
          </a:p>
        </p:txBody>
      </p:sp>
      <p:sp>
        <p:nvSpPr>
          <p:cNvPr id="213" name="Google Shape;213;p31"/>
          <p:cNvSpPr txBox="1"/>
          <p:nvPr>
            <p:ph idx="2" type="body"/>
          </p:nvPr>
        </p:nvSpPr>
        <p:spPr>
          <a:xfrm>
            <a:off x="4832425" y="1599875"/>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Model selection is just as important as feature selection!</a:t>
            </a:r>
            <a:endParaRPr>
              <a:solidFill>
                <a:srgbClr val="000000"/>
              </a:solidFill>
              <a:latin typeface="Calibri"/>
              <a:ea typeface="Calibri"/>
              <a:cs typeface="Calibri"/>
              <a:sym typeface="Calibri"/>
            </a:endParaRPr>
          </a:p>
          <a:p>
            <a:pPr indent="-311150" lvl="0" marL="457200" rtl="0" algn="l">
              <a:spcBef>
                <a:spcPts val="1600"/>
              </a:spcBef>
              <a:spcAft>
                <a:spcPts val="0"/>
              </a:spcAft>
              <a:buClr>
                <a:srgbClr val="000000"/>
              </a:buClr>
              <a:buSzPts val="1300"/>
              <a:buFont typeface="Calibri"/>
              <a:buAutoNum type="alphaUcPeriod"/>
            </a:pPr>
            <a:r>
              <a:rPr lang="en">
                <a:solidFill>
                  <a:srgbClr val="000000"/>
                </a:solidFill>
                <a:latin typeface="Calibri"/>
                <a:ea typeface="Calibri"/>
                <a:cs typeface="Calibri"/>
                <a:sym typeface="Calibri"/>
              </a:rPr>
              <a:t>RFE using Decision Tree Classifier</a:t>
            </a:r>
            <a:endParaRPr>
              <a:solidFill>
                <a:srgbClr val="000000"/>
              </a:solidFill>
              <a:latin typeface="Calibri"/>
              <a:ea typeface="Calibri"/>
              <a:cs typeface="Calibri"/>
              <a:sym typeface="Calibri"/>
            </a:endParaRPr>
          </a:p>
          <a:p>
            <a:pPr indent="-311150" lvl="1" marL="914400" rtl="0" algn="l">
              <a:spcBef>
                <a:spcPts val="0"/>
              </a:spcBef>
              <a:spcAft>
                <a:spcPts val="0"/>
              </a:spcAft>
              <a:buClr>
                <a:srgbClr val="000000"/>
              </a:buClr>
              <a:buSzPts val="1300"/>
              <a:buFont typeface="Calibri"/>
              <a:buChar char="○"/>
            </a:pPr>
            <a:r>
              <a:rPr lang="en" sz="1300">
                <a:solidFill>
                  <a:srgbClr val="000000"/>
                </a:solidFill>
                <a:latin typeface="Calibri"/>
                <a:ea typeface="Calibri"/>
                <a:cs typeface="Calibri"/>
                <a:sym typeface="Calibri"/>
              </a:rPr>
              <a:t>5 features</a:t>
            </a:r>
            <a:endParaRPr sz="1300">
              <a:solidFill>
                <a:srgbClr val="000000"/>
              </a:solidFill>
              <a:latin typeface="Calibri"/>
              <a:ea typeface="Calibri"/>
              <a:cs typeface="Calibri"/>
              <a:sym typeface="Calibri"/>
            </a:endParaRPr>
          </a:p>
          <a:p>
            <a:pPr indent="-311150" lvl="1" marL="914400" rtl="0" algn="l">
              <a:spcBef>
                <a:spcPts val="0"/>
              </a:spcBef>
              <a:spcAft>
                <a:spcPts val="0"/>
              </a:spcAft>
              <a:buClr>
                <a:srgbClr val="000000"/>
              </a:buClr>
              <a:buSzPts val="1300"/>
              <a:buFont typeface="Calibri"/>
              <a:buChar char="○"/>
            </a:pPr>
            <a:r>
              <a:rPr lang="en" sz="1300">
                <a:solidFill>
                  <a:srgbClr val="000000"/>
                </a:solidFill>
                <a:latin typeface="Calibri"/>
                <a:ea typeface="Calibri"/>
                <a:cs typeface="Calibri"/>
                <a:sym typeface="Calibri"/>
              </a:rPr>
              <a:t>0.79 AUC</a:t>
            </a:r>
            <a:br>
              <a:rPr lang="en" sz="1300">
                <a:solidFill>
                  <a:srgbClr val="000000"/>
                </a:solidFill>
                <a:latin typeface="Calibri"/>
                <a:ea typeface="Calibri"/>
                <a:cs typeface="Calibri"/>
                <a:sym typeface="Calibri"/>
              </a:rPr>
            </a:br>
            <a:endParaRPr sz="1300">
              <a:solidFill>
                <a:srgbClr val="000000"/>
              </a:solidFill>
              <a:latin typeface="Calibri"/>
              <a:ea typeface="Calibri"/>
              <a:cs typeface="Calibri"/>
              <a:sym typeface="Calibri"/>
            </a:endParaRPr>
          </a:p>
          <a:p>
            <a:pPr indent="-311150" lvl="0" marL="457200" rtl="0" algn="l">
              <a:spcBef>
                <a:spcPts val="0"/>
              </a:spcBef>
              <a:spcAft>
                <a:spcPts val="0"/>
              </a:spcAft>
              <a:buClr>
                <a:srgbClr val="000000"/>
              </a:buClr>
              <a:buSzPts val="1300"/>
              <a:buFont typeface="Calibri"/>
              <a:buAutoNum type="alphaUcPeriod"/>
            </a:pPr>
            <a:r>
              <a:rPr lang="en">
                <a:solidFill>
                  <a:srgbClr val="000000"/>
                </a:solidFill>
                <a:latin typeface="Calibri"/>
                <a:ea typeface="Calibri"/>
                <a:cs typeface="Calibri"/>
                <a:sym typeface="Calibri"/>
              </a:rPr>
              <a:t>RFE using Logistic Regression</a:t>
            </a:r>
            <a:endParaRPr>
              <a:solidFill>
                <a:srgbClr val="000000"/>
              </a:solidFill>
              <a:latin typeface="Calibri"/>
              <a:ea typeface="Calibri"/>
              <a:cs typeface="Calibri"/>
              <a:sym typeface="Calibri"/>
            </a:endParaRPr>
          </a:p>
          <a:p>
            <a:pPr indent="-311150" lvl="1" marL="914400" rtl="0" algn="l">
              <a:spcBef>
                <a:spcPts val="0"/>
              </a:spcBef>
              <a:spcAft>
                <a:spcPts val="0"/>
              </a:spcAft>
              <a:buClr>
                <a:srgbClr val="000000"/>
              </a:buClr>
              <a:buSzPts val="1300"/>
              <a:buFont typeface="Calibri"/>
              <a:buChar char="○"/>
            </a:pPr>
            <a:r>
              <a:rPr lang="en" sz="1300">
                <a:solidFill>
                  <a:srgbClr val="000000"/>
                </a:solidFill>
                <a:latin typeface="Calibri"/>
                <a:ea typeface="Calibri"/>
                <a:cs typeface="Calibri"/>
                <a:sym typeface="Calibri"/>
              </a:rPr>
              <a:t>5 features</a:t>
            </a:r>
            <a:endParaRPr sz="1300">
              <a:solidFill>
                <a:srgbClr val="000000"/>
              </a:solidFill>
              <a:latin typeface="Calibri"/>
              <a:ea typeface="Calibri"/>
              <a:cs typeface="Calibri"/>
              <a:sym typeface="Calibri"/>
            </a:endParaRPr>
          </a:p>
          <a:p>
            <a:pPr indent="-311150" lvl="1" marL="914400" rtl="0" algn="l">
              <a:spcBef>
                <a:spcPts val="0"/>
              </a:spcBef>
              <a:spcAft>
                <a:spcPts val="0"/>
              </a:spcAft>
              <a:buClr>
                <a:srgbClr val="000000"/>
              </a:buClr>
              <a:buSzPts val="1300"/>
              <a:buFont typeface="Calibri"/>
              <a:buChar char="○"/>
            </a:pPr>
            <a:r>
              <a:rPr lang="en" sz="1300">
                <a:solidFill>
                  <a:srgbClr val="000000"/>
                </a:solidFill>
                <a:latin typeface="Calibri"/>
                <a:ea typeface="Calibri"/>
                <a:cs typeface="Calibri"/>
                <a:sym typeface="Calibri"/>
              </a:rPr>
              <a:t>0.55 AUC</a:t>
            </a:r>
            <a:endParaRPr>
              <a:solidFill>
                <a:srgbClr val="000000"/>
              </a:solidFill>
              <a:latin typeface="Calibri"/>
              <a:ea typeface="Calibri"/>
              <a:cs typeface="Calibri"/>
              <a:sym typeface="Calibri"/>
            </a:endParaRPr>
          </a:p>
        </p:txBody>
      </p:sp>
      <p:pic>
        <p:nvPicPr>
          <p:cNvPr id="214" name="Google Shape;214;p31"/>
          <p:cNvPicPr preferRelativeResize="0"/>
          <p:nvPr/>
        </p:nvPicPr>
        <p:blipFill>
          <a:blip r:embed="rId3">
            <a:alphaModFix/>
          </a:blip>
          <a:stretch>
            <a:fillRect/>
          </a:stretch>
        </p:blipFill>
        <p:spPr>
          <a:xfrm>
            <a:off x="1180575" y="3620850"/>
            <a:ext cx="1879126" cy="1347500"/>
          </a:xfrm>
          <a:prstGeom prst="rect">
            <a:avLst/>
          </a:prstGeom>
          <a:noFill/>
          <a:ln>
            <a:noFill/>
          </a:ln>
        </p:spPr>
      </p:pic>
      <p:pic>
        <p:nvPicPr>
          <p:cNvPr id="215" name="Google Shape;215;p31"/>
          <p:cNvPicPr preferRelativeResize="0"/>
          <p:nvPr/>
        </p:nvPicPr>
        <p:blipFill>
          <a:blip r:embed="rId4">
            <a:alphaModFix/>
          </a:blip>
          <a:stretch>
            <a:fillRect/>
          </a:stretch>
        </p:blipFill>
        <p:spPr>
          <a:xfrm>
            <a:off x="1154488" y="1951301"/>
            <a:ext cx="1866845" cy="1347499"/>
          </a:xfrm>
          <a:prstGeom prst="rect">
            <a:avLst/>
          </a:prstGeom>
          <a:noFill/>
          <a:ln>
            <a:noFill/>
          </a:ln>
        </p:spPr>
      </p:pic>
      <p:pic>
        <p:nvPicPr>
          <p:cNvPr id="216" name="Google Shape;216;p31"/>
          <p:cNvPicPr preferRelativeResize="0"/>
          <p:nvPr/>
        </p:nvPicPr>
        <p:blipFill>
          <a:blip r:embed="rId5">
            <a:alphaModFix/>
          </a:blip>
          <a:stretch>
            <a:fillRect/>
          </a:stretch>
        </p:blipFill>
        <p:spPr>
          <a:xfrm>
            <a:off x="502500" y="3394211"/>
            <a:ext cx="3235276" cy="186464"/>
          </a:xfrm>
          <a:prstGeom prst="rect">
            <a:avLst/>
          </a:prstGeom>
          <a:noFill/>
          <a:ln>
            <a:noFill/>
          </a:ln>
        </p:spPr>
      </p:pic>
      <p:pic>
        <p:nvPicPr>
          <p:cNvPr id="217" name="Google Shape;217;p31"/>
          <p:cNvPicPr preferRelativeResize="0"/>
          <p:nvPr/>
        </p:nvPicPr>
        <p:blipFill>
          <a:blip r:embed="rId6">
            <a:alphaModFix/>
          </a:blip>
          <a:stretch>
            <a:fillRect/>
          </a:stretch>
        </p:blipFill>
        <p:spPr>
          <a:xfrm>
            <a:off x="470287" y="1724701"/>
            <a:ext cx="3235275" cy="191550"/>
          </a:xfrm>
          <a:prstGeom prst="rect">
            <a:avLst/>
          </a:prstGeom>
          <a:noFill/>
          <a:ln>
            <a:noFill/>
          </a:ln>
        </p:spPr>
      </p:pic>
      <p:sp>
        <p:nvSpPr>
          <p:cNvPr id="218" name="Google Shape;218;p31"/>
          <p:cNvSpPr txBox="1"/>
          <p:nvPr/>
        </p:nvSpPr>
        <p:spPr>
          <a:xfrm>
            <a:off x="108325" y="1599882"/>
            <a:ext cx="355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p:txBody>
      </p:sp>
      <p:sp>
        <p:nvSpPr>
          <p:cNvPr id="219" name="Google Shape;219;p31"/>
          <p:cNvSpPr txBox="1"/>
          <p:nvPr/>
        </p:nvSpPr>
        <p:spPr>
          <a:xfrm>
            <a:off x="108325" y="3485893"/>
            <a:ext cx="355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a:t>
            </a:r>
            <a:r>
              <a:rPr lang="en">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623400" y="6785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Conflicts of interest</a:t>
            </a:r>
            <a:endParaRPr/>
          </a:p>
        </p:txBody>
      </p:sp>
      <p:sp>
        <p:nvSpPr>
          <p:cNvPr id="71" name="Google Shape;71;p14"/>
          <p:cNvSpPr txBox="1"/>
          <p:nvPr>
            <p:ph idx="1" type="body"/>
          </p:nvPr>
        </p:nvSpPr>
        <p:spPr>
          <a:xfrm>
            <a:off x="623375" y="1683300"/>
            <a:ext cx="8384100" cy="32604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1000"/>
              </a:spcBef>
              <a:spcAft>
                <a:spcPts val="0"/>
              </a:spcAft>
              <a:buClr>
                <a:srgbClr val="000000"/>
              </a:buClr>
              <a:buSzPts val="2200"/>
              <a:buChar char="●"/>
            </a:pPr>
            <a:r>
              <a:rPr lang="en" sz="2200">
                <a:solidFill>
                  <a:srgbClr val="000000"/>
                </a:solidFill>
                <a:latin typeface="Calibri"/>
                <a:ea typeface="Calibri"/>
                <a:cs typeface="Calibri"/>
                <a:sym typeface="Calibri"/>
              </a:rPr>
              <a:t>None</a:t>
            </a:r>
            <a:endParaRPr sz="2200">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623400" y="6785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Classifier</a:t>
            </a:r>
            <a:endParaRPr/>
          </a:p>
        </p:txBody>
      </p:sp>
      <p:sp>
        <p:nvSpPr>
          <p:cNvPr id="225" name="Google Shape;225;p32"/>
          <p:cNvSpPr txBox="1"/>
          <p:nvPr>
            <p:ph idx="1" type="body"/>
          </p:nvPr>
        </p:nvSpPr>
        <p:spPr>
          <a:xfrm>
            <a:off x="623400" y="3327675"/>
            <a:ext cx="7891800" cy="1616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000"/>
              </a:spcBef>
              <a:spcAft>
                <a:spcPts val="0"/>
              </a:spcAft>
              <a:buClr>
                <a:srgbClr val="000000"/>
              </a:buClr>
              <a:buSzPts val="1400"/>
              <a:buChar char="●"/>
            </a:pPr>
            <a:r>
              <a:rPr lang="en" sz="1400">
                <a:solidFill>
                  <a:srgbClr val="000000"/>
                </a:solidFill>
                <a:latin typeface="Calibri"/>
                <a:ea typeface="Calibri"/>
                <a:cs typeface="Calibri"/>
                <a:sym typeface="Calibri"/>
              </a:rPr>
              <a:t>RandomForestClassifier returned a training score of 99.34% accuracy with 200 estimators and a testing score of 90.83%</a:t>
            </a:r>
            <a:endParaRPr sz="1400">
              <a:solidFill>
                <a:srgbClr val="000000"/>
              </a:solidFill>
              <a:latin typeface="Calibri"/>
              <a:ea typeface="Calibri"/>
              <a:cs typeface="Calibri"/>
              <a:sym typeface="Calibri"/>
            </a:endParaRPr>
          </a:p>
          <a:p>
            <a:pPr indent="-317500" lvl="0" marL="457200" rtl="0" algn="l">
              <a:lnSpc>
                <a:spcPct val="15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But how does that compare to a Logistic Regression and can we hypertune the parameters for a more accurate score?</a:t>
            </a:r>
            <a:endParaRPr sz="1400">
              <a:solidFill>
                <a:srgbClr val="000000"/>
              </a:solidFill>
              <a:latin typeface="Calibri"/>
              <a:ea typeface="Calibri"/>
              <a:cs typeface="Calibri"/>
              <a:sym typeface="Calibri"/>
            </a:endParaRPr>
          </a:p>
          <a:p>
            <a:pPr indent="0" lvl="0" marL="0" rtl="0" algn="l">
              <a:lnSpc>
                <a:spcPct val="150000"/>
              </a:lnSpc>
              <a:spcBef>
                <a:spcPts val="1000"/>
              </a:spcBef>
              <a:spcAft>
                <a:spcPts val="0"/>
              </a:spcAft>
              <a:buNone/>
            </a:pPr>
            <a:r>
              <a:t/>
            </a:r>
            <a:endParaRPr sz="1200">
              <a:solidFill>
                <a:srgbClr val="000000"/>
              </a:solidFill>
              <a:latin typeface="Calibri"/>
              <a:ea typeface="Calibri"/>
              <a:cs typeface="Calibri"/>
              <a:sym typeface="Calibri"/>
            </a:endParaRPr>
          </a:p>
        </p:txBody>
      </p:sp>
      <p:pic>
        <p:nvPicPr>
          <p:cNvPr id="226" name="Google Shape;226;p32"/>
          <p:cNvPicPr preferRelativeResize="0"/>
          <p:nvPr/>
        </p:nvPicPr>
        <p:blipFill>
          <a:blip r:embed="rId3">
            <a:alphaModFix/>
          </a:blip>
          <a:stretch>
            <a:fillRect/>
          </a:stretch>
        </p:blipFill>
        <p:spPr>
          <a:xfrm>
            <a:off x="1015188" y="1415251"/>
            <a:ext cx="7113627" cy="1799400"/>
          </a:xfrm>
          <a:prstGeom prst="rect">
            <a:avLst/>
          </a:prstGeom>
          <a:noFill/>
          <a:ln>
            <a:noFill/>
          </a:ln>
        </p:spPr>
      </p:pic>
      <p:pic>
        <p:nvPicPr>
          <p:cNvPr id="227" name="Google Shape;227;p32"/>
          <p:cNvPicPr preferRelativeResize="0"/>
          <p:nvPr/>
        </p:nvPicPr>
        <p:blipFill>
          <a:blip r:embed="rId4">
            <a:alphaModFix/>
          </a:blip>
          <a:stretch>
            <a:fillRect/>
          </a:stretch>
        </p:blipFill>
        <p:spPr>
          <a:xfrm>
            <a:off x="5880125" y="2878975"/>
            <a:ext cx="2248700" cy="335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623375" y="30107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Classifier - Hypertuning and GridSearch</a:t>
            </a:r>
            <a:endParaRPr/>
          </a:p>
        </p:txBody>
      </p:sp>
      <p:sp>
        <p:nvSpPr>
          <p:cNvPr id="233" name="Google Shape;233;p33"/>
          <p:cNvSpPr txBox="1"/>
          <p:nvPr>
            <p:ph idx="1" type="body"/>
          </p:nvPr>
        </p:nvSpPr>
        <p:spPr>
          <a:xfrm>
            <a:off x="4062325" y="2531825"/>
            <a:ext cx="4940700" cy="1324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000"/>
              </a:spcBef>
              <a:spcAft>
                <a:spcPts val="0"/>
              </a:spcAft>
              <a:buClr>
                <a:srgbClr val="000000"/>
              </a:buClr>
              <a:buSzPts val="1400"/>
              <a:buChar char="●"/>
            </a:pPr>
            <a:r>
              <a:rPr lang="en" sz="1400">
                <a:solidFill>
                  <a:srgbClr val="000000"/>
                </a:solidFill>
                <a:latin typeface="Calibri"/>
                <a:ea typeface="Calibri"/>
                <a:cs typeface="Calibri"/>
                <a:sym typeface="Calibri"/>
              </a:rPr>
              <a:t>GridSearchCV returned the optimal number of estimators and the max tree depth</a:t>
            </a:r>
            <a:endParaRPr sz="1400">
              <a:solidFill>
                <a:srgbClr val="000000"/>
              </a:solidFill>
              <a:latin typeface="Calibri"/>
              <a:ea typeface="Calibri"/>
              <a:cs typeface="Calibri"/>
              <a:sym typeface="Calibri"/>
            </a:endParaRPr>
          </a:p>
          <a:p>
            <a:pPr indent="-317500" lvl="0" marL="457200" rtl="0" algn="l">
              <a:lnSpc>
                <a:spcPct val="15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Increased overall testing score by 0.88% to 91.71%</a:t>
            </a:r>
            <a:endParaRPr sz="1400">
              <a:solidFill>
                <a:srgbClr val="000000"/>
              </a:solidFill>
              <a:latin typeface="Calibri"/>
              <a:ea typeface="Calibri"/>
              <a:cs typeface="Calibri"/>
              <a:sym typeface="Calibri"/>
            </a:endParaRPr>
          </a:p>
          <a:p>
            <a:pPr indent="0" lvl="0" marL="0" rtl="0" algn="l">
              <a:lnSpc>
                <a:spcPct val="150000"/>
              </a:lnSpc>
              <a:spcBef>
                <a:spcPts val="1000"/>
              </a:spcBef>
              <a:spcAft>
                <a:spcPts val="0"/>
              </a:spcAft>
              <a:buNone/>
            </a:pPr>
            <a:r>
              <a:t/>
            </a:r>
            <a:endParaRPr sz="1200">
              <a:solidFill>
                <a:srgbClr val="000000"/>
              </a:solidFill>
              <a:latin typeface="Calibri"/>
              <a:ea typeface="Calibri"/>
              <a:cs typeface="Calibri"/>
              <a:sym typeface="Calibri"/>
            </a:endParaRPr>
          </a:p>
        </p:txBody>
      </p:sp>
      <p:pic>
        <p:nvPicPr>
          <p:cNvPr id="234" name="Google Shape;234;p33"/>
          <p:cNvPicPr preferRelativeResize="0"/>
          <p:nvPr/>
        </p:nvPicPr>
        <p:blipFill>
          <a:blip r:embed="rId3">
            <a:alphaModFix/>
          </a:blip>
          <a:stretch>
            <a:fillRect/>
          </a:stretch>
        </p:blipFill>
        <p:spPr>
          <a:xfrm>
            <a:off x="510275" y="1893200"/>
            <a:ext cx="2959999" cy="883139"/>
          </a:xfrm>
          <a:prstGeom prst="rect">
            <a:avLst/>
          </a:prstGeom>
          <a:noFill/>
          <a:ln>
            <a:noFill/>
          </a:ln>
        </p:spPr>
      </p:pic>
      <p:pic>
        <p:nvPicPr>
          <p:cNvPr id="235" name="Google Shape;235;p33"/>
          <p:cNvPicPr preferRelativeResize="0"/>
          <p:nvPr/>
        </p:nvPicPr>
        <p:blipFill>
          <a:blip r:embed="rId4">
            <a:alphaModFix/>
          </a:blip>
          <a:stretch>
            <a:fillRect/>
          </a:stretch>
        </p:blipFill>
        <p:spPr>
          <a:xfrm>
            <a:off x="510274" y="2856774"/>
            <a:ext cx="2960010" cy="999550"/>
          </a:xfrm>
          <a:prstGeom prst="rect">
            <a:avLst/>
          </a:prstGeom>
          <a:noFill/>
          <a:ln>
            <a:noFill/>
          </a:ln>
        </p:spPr>
      </p:pic>
      <p:pic>
        <p:nvPicPr>
          <p:cNvPr id="236" name="Google Shape;236;p33"/>
          <p:cNvPicPr preferRelativeResize="0"/>
          <p:nvPr/>
        </p:nvPicPr>
        <p:blipFill>
          <a:blip r:embed="rId5">
            <a:alphaModFix/>
          </a:blip>
          <a:stretch>
            <a:fillRect/>
          </a:stretch>
        </p:blipFill>
        <p:spPr>
          <a:xfrm>
            <a:off x="510276" y="3936750"/>
            <a:ext cx="2960000" cy="797044"/>
          </a:xfrm>
          <a:prstGeom prst="rect">
            <a:avLst/>
          </a:prstGeom>
          <a:noFill/>
          <a:ln>
            <a:noFill/>
          </a:ln>
        </p:spPr>
      </p:pic>
      <p:sp>
        <p:nvSpPr>
          <p:cNvPr id="237" name="Google Shape;237;p33"/>
          <p:cNvSpPr/>
          <p:nvPr/>
        </p:nvSpPr>
        <p:spPr>
          <a:xfrm>
            <a:off x="356625" y="3443875"/>
            <a:ext cx="3242700" cy="4929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3"/>
          <p:cNvSpPr/>
          <p:nvPr/>
        </p:nvSpPr>
        <p:spPr>
          <a:xfrm>
            <a:off x="356625" y="4451775"/>
            <a:ext cx="3242700" cy="4929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623400" y="6785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Classifier</a:t>
            </a:r>
            <a:r>
              <a:rPr lang="en"/>
              <a:t> - AUC-ROC</a:t>
            </a:r>
            <a:endParaRPr/>
          </a:p>
        </p:txBody>
      </p:sp>
      <p:sp>
        <p:nvSpPr>
          <p:cNvPr id="244" name="Google Shape;244;p34"/>
          <p:cNvSpPr txBox="1"/>
          <p:nvPr>
            <p:ph idx="1" type="body"/>
          </p:nvPr>
        </p:nvSpPr>
        <p:spPr>
          <a:xfrm>
            <a:off x="3424475" y="1634825"/>
            <a:ext cx="4854000" cy="25950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1000"/>
              </a:spcBef>
              <a:spcAft>
                <a:spcPts val="0"/>
              </a:spcAft>
              <a:buClr>
                <a:srgbClr val="000000"/>
              </a:buClr>
              <a:buSzPts val="1300"/>
              <a:buChar char="●"/>
            </a:pPr>
            <a:r>
              <a:rPr lang="en">
                <a:solidFill>
                  <a:srgbClr val="000000"/>
                </a:solidFill>
                <a:latin typeface="Calibri"/>
                <a:ea typeface="Calibri"/>
                <a:cs typeface="Calibri"/>
                <a:sym typeface="Calibri"/>
              </a:rPr>
              <a:t>Receiver Operating Characteristic (ROC) is the probability curve that plots True Positive Rate (TPR) versus False Positive Rate (FPR)</a:t>
            </a:r>
            <a:endParaRPr>
              <a:solidFill>
                <a:srgbClr val="000000"/>
              </a:solidFill>
              <a:latin typeface="Calibri"/>
              <a:ea typeface="Calibri"/>
              <a:cs typeface="Calibri"/>
              <a:sym typeface="Calibri"/>
            </a:endParaRPr>
          </a:p>
          <a:p>
            <a:pPr indent="-311150" lvl="1" marL="914400" rtl="0" algn="l">
              <a:lnSpc>
                <a:spcPct val="150000"/>
              </a:lnSpc>
              <a:spcBef>
                <a:spcPts val="0"/>
              </a:spcBef>
              <a:spcAft>
                <a:spcPts val="0"/>
              </a:spcAft>
              <a:buClr>
                <a:srgbClr val="000000"/>
              </a:buClr>
              <a:buSzPts val="1300"/>
              <a:buFont typeface="Calibri"/>
              <a:buChar char="○"/>
            </a:pPr>
            <a:r>
              <a:rPr lang="en" sz="1300">
                <a:solidFill>
                  <a:srgbClr val="000000"/>
                </a:solidFill>
                <a:latin typeface="Calibri"/>
                <a:ea typeface="Calibri"/>
                <a:cs typeface="Calibri"/>
                <a:sym typeface="Calibri"/>
              </a:rPr>
              <a:t>Area Under the Curve (AUC) measures the ability of the classifier to distinguish between classes</a:t>
            </a:r>
            <a:endParaRPr sz="1300">
              <a:solidFill>
                <a:srgbClr val="000000"/>
              </a:solidFill>
              <a:latin typeface="Calibri"/>
              <a:ea typeface="Calibri"/>
              <a:cs typeface="Calibri"/>
              <a:sym typeface="Calibri"/>
            </a:endParaRPr>
          </a:p>
          <a:p>
            <a:pPr indent="-311150" lvl="0" marL="457200" rtl="0" algn="l">
              <a:lnSpc>
                <a:spcPct val="150000"/>
              </a:lnSpc>
              <a:spcBef>
                <a:spcPts val="0"/>
              </a:spcBef>
              <a:spcAft>
                <a:spcPts val="0"/>
              </a:spcAft>
              <a:buClr>
                <a:srgbClr val="000000"/>
              </a:buClr>
              <a:buSzPts val="1300"/>
              <a:buFont typeface="Calibri"/>
              <a:buChar char="●"/>
            </a:pPr>
            <a:r>
              <a:rPr lang="en">
                <a:solidFill>
                  <a:srgbClr val="000000"/>
                </a:solidFill>
                <a:latin typeface="Calibri"/>
                <a:ea typeface="Calibri"/>
                <a:cs typeface="Calibri"/>
                <a:sym typeface="Calibri"/>
              </a:rPr>
              <a:t>In English: This chart represents the ability of the model to distinguish between patients who are HnHc and who are not HnHc</a:t>
            </a:r>
            <a:endParaRPr>
              <a:solidFill>
                <a:srgbClr val="000000"/>
              </a:solidFill>
              <a:latin typeface="Calibri"/>
              <a:ea typeface="Calibri"/>
              <a:cs typeface="Calibri"/>
              <a:sym typeface="Calibri"/>
            </a:endParaRPr>
          </a:p>
          <a:p>
            <a:pPr indent="-311150" lvl="0" marL="457200" rtl="0" algn="l">
              <a:lnSpc>
                <a:spcPct val="150000"/>
              </a:lnSpc>
              <a:spcBef>
                <a:spcPts val="0"/>
              </a:spcBef>
              <a:spcAft>
                <a:spcPts val="0"/>
              </a:spcAft>
              <a:buClr>
                <a:srgbClr val="000000"/>
              </a:buClr>
              <a:buSzPts val="1300"/>
              <a:buFont typeface="Calibri"/>
              <a:buChar char="●"/>
            </a:pPr>
            <a:r>
              <a:rPr lang="en">
                <a:solidFill>
                  <a:srgbClr val="000000"/>
                </a:solidFill>
                <a:latin typeface="Calibri"/>
                <a:ea typeface="Calibri"/>
                <a:cs typeface="Calibri"/>
                <a:sym typeface="Calibri"/>
              </a:rPr>
              <a:t>After running cross validation, the AUC curve returned a significantly better result (0.78 vs 0.61) - </a:t>
            </a:r>
            <a:r>
              <a:rPr b="1" lang="en">
                <a:solidFill>
                  <a:srgbClr val="000000"/>
                </a:solidFill>
                <a:latin typeface="Calibri"/>
                <a:ea typeface="Calibri"/>
                <a:cs typeface="Calibri"/>
                <a:sym typeface="Calibri"/>
              </a:rPr>
              <a:t>panel B vs panel A</a:t>
            </a:r>
            <a:endParaRPr b="1">
              <a:solidFill>
                <a:srgbClr val="000000"/>
              </a:solidFill>
              <a:latin typeface="Calibri"/>
              <a:ea typeface="Calibri"/>
              <a:cs typeface="Calibri"/>
              <a:sym typeface="Calibri"/>
            </a:endParaRPr>
          </a:p>
          <a:p>
            <a:pPr indent="0" lvl="0" marL="0" rtl="0" algn="l">
              <a:lnSpc>
                <a:spcPct val="150000"/>
              </a:lnSpc>
              <a:spcBef>
                <a:spcPts val="1000"/>
              </a:spcBef>
              <a:spcAft>
                <a:spcPts val="0"/>
              </a:spcAft>
              <a:buNone/>
            </a:pPr>
            <a:r>
              <a:t/>
            </a:r>
            <a:endParaRPr>
              <a:solidFill>
                <a:srgbClr val="000000"/>
              </a:solidFill>
              <a:latin typeface="Calibri"/>
              <a:ea typeface="Calibri"/>
              <a:cs typeface="Calibri"/>
              <a:sym typeface="Calibri"/>
            </a:endParaRPr>
          </a:p>
        </p:txBody>
      </p:sp>
      <p:pic>
        <p:nvPicPr>
          <p:cNvPr id="245" name="Google Shape;245;p34"/>
          <p:cNvPicPr preferRelativeResize="0"/>
          <p:nvPr/>
        </p:nvPicPr>
        <p:blipFill>
          <a:blip r:embed="rId3">
            <a:alphaModFix/>
          </a:blip>
          <a:stretch>
            <a:fillRect/>
          </a:stretch>
        </p:blipFill>
        <p:spPr>
          <a:xfrm>
            <a:off x="623400" y="1634813"/>
            <a:ext cx="2066451" cy="1488762"/>
          </a:xfrm>
          <a:prstGeom prst="rect">
            <a:avLst/>
          </a:prstGeom>
          <a:noFill/>
          <a:ln>
            <a:noFill/>
          </a:ln>
        </p:spPr>
      </p:pic>
      <p:pic>
        <p:nvPicPr>
          <p:cNvPr id="246" name="Google Shape;246;p34"/>
          <p:cNvPicPr preferRelativeResize="0"/>
          <p:nvPr/>
        </p:nvPicPr>
        <p:blipFill>
          <a:blip r:embed="rId4">
            <a:alphaModFix/>
          </a:blip>
          <a:stretch>
            <a:fillRect/>
          </a:stretch>
        </p:blipFill>
        <p:spPr>
          <a:xfrm>
            <a:off x="629750" y="3495838"/>
            <a:ext cx="2066451" cy="1496400"/>
          </a:xfrm>
          <a:prstGeom prst="rect">
            <a:avLst/>
          </a:prstGeom>
          <a:noFill/>
          <a:ln>
            <a:noFill/>
          </a:ln>
        </p:spPr>
      </p:pic>
      <p:sp>
        <p:nvSpPr>
          <p:cNvPr id="247" name="Google Shape;247;p34"/>
          <p:cNvSpPr txBox="1"/>
          <p:nvPr/>
        </p:nvSpPr>
        <p:spPr>
          <a:xfrm>
            <a:off x="112875" y="1564000"/>
            <a:ext cx="355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p:txBody>
      </p:sp>
      <p:sp>
        <p:nvSpPr>
          <p:cNvPr id="248" name="Google Shape;248;p34"/>
          <p:cNvSpPr txBox="1"/>
          <p:nvPr/>
        </p:nvSpPr>
        <p:spPr>
          <a:xfrm>
            <a:off x="112875" y="3495850"/>
            <a:ext cx="355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a:t>
            </a:r>
            <a:r>
              <a:rPr lang="en">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type="title"/>
          </p:nvPr>
        </p:nvSpPr>
        <p:spPr>
          <a:xfrm>
            <a:off x="623400" y="6785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Classifier</a:t>
            </a:r>
            <a:r>
              <a:rPr lang="en"/>
              <a:t> - Cross-Validation</a:t>
            </a:r>
            <a:endParaRPr/>
          </a:p>
        </p:txBody>
      </p:sp>
      <p:graphicFrame>
        <p:nvGraphicFramePr>
          <p:cNvPr id="254" name="Google Shape;254;p35"/>
          <p:cNvGraphicFramePr/>
          <p:nvPr/>
        </p:nvGraphicFramePr>
        <p:xfrm>
          <a:off x="545375" y="1333900"/>
          <a:ext cx="3000000" cy="3000000"/>
        </p:xfrm>
        <a:graphic>
          <a:graphicData uri="http://schemas.openxmlformats.org/drawingml/2006/table">
            <a:tbl>
              <a:tblPr>
                <a:noFill/>
                <a:tableStyleId>{3A966715-BDE2-4DAD-999C-D3F933169DE2}</a:tableStyleId>
              </a:tblPr>
              <a:tblGrid>
                <a:gridCol w="476350"/>
                <a:gridCol w="1018150"/>
                <a:gridCol w="920675"/>
                <a:gridCol w="955100"/>
                <a:gridCol w="923450"/>
                <a:gridCol w="960450"/>
                <a:gridCol w="960925"/>
                <a:gridCol w="911850"/>
                <a:gridCol w="926300"/>
              </a:tblGrid>
              <a:tr h="430500">
                <a:tc>
                  <a:txBody>
                    <a:bodyPr/>
                    <a:lstStyle/>
                    <a:p>
                      <a:pPr indent="0" lvl="0" marL="0" rtl="0" algn="l">
                        <a:lnSpc>
                          <a:spcPct val="100000"/>
                        </a:lnSpc>
                        <a:spcBef>
                          <a:spcPts val="0"/>
                        </a:spcBef>
                        <a:spcAft>
                          <a:spcPts val="0"/>
                        </a:spcAft>
                        <a:buNone/>
                      </a:pPr>
                      <a:r>
                        <a:t/>
                      </a:r>
                      <a:endParaRPr sz="900"/>
                    </a:p>
                  </a:txBody>
                  <a:tcPr marT="91425" marB="91425" marR="91425" marL="91425">
                    <a:solidFill>
                      <a:srgbClr val="000000"/>
                    </a:solidFill>
                  </a:tcPr>
                </a:tc>
                <a:tc>
                  <a:txBody>
                    <a:bodyPr/>
                    <a:lstStyle/>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ROC-AUC</a:t>
                      </a:r>
                      <a:endParaRPr sz="900">
                        <a:solidFill>
                          <a:srgbClr val="FFFFFF"/>
                        </a:solidFill>
                        <a:latin typeface="Calibri"/>
                        <a:ea typeface="Calibri"/>
                        <a:cs typeface="Calibri"/>
                        <a:sym typeface="Calibri"/>
                      </a:endParaRPr>
                    </a:p>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(Train)</a:t>
                      </a:r>
                      <a:endParaRPr sz="900">
                        <a:solidFill>
                          <a:srgbClr val="FFFFFF"/>
                        </a:solidFill>
                        <a:latin typeface="Calibri"/>
                        <a:ea typeface="Calibri"/>
                        <a:cs typeface="Calibri"/>
                        <a:sym typeface="Calibri"/>
                      </a:endParaRPr>
                    </a:p>
                  </a:txBody>
                  <a:tcPr marT="91425" marB="91425" marR="91425" marL="91425">
                    <a:solidFill>
                      <a:srgbClr val="000000"/>
                    </a:solidFill>
                  </a:tcPr>
                </a:tc>
                <a:tc>
                  <a:txBody>
                    <a:bodyPr/>
                    <a:lstStyle/>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ROC-AUC</a:t>
                      </a:r>
                      <a:endParaRPr sz="900">
                        <a:solidFill>
                          <a:srgbClr val="FFFFFF"/>
                        </a:solidFill>
                        <a:latin typeface="Calibri"/>
                        <a:ea typeface="Calibri"/>
                        <a:cs typeface="Calibri"/>
                        <a:sym typeface="Calibri"/>
                      </a:endParaRPr>
                    </a:p>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(Test)</a:t>
                      </a:r>
                      <a:endParaRPr sz="900">
                        <a:solidFill>
                          <a:srgbClr val="FFFFFF"/>
                        </a:solidFill>
                        <a:latin typeface="Calibri"/>
                        <a:ea typeface="Calibri"/>
                        <a:cs typeface="Calibri"/>
                        <a:sym typeface="Calibri"/>
                      </a:endParaRPr>
                    </a:p>
                  </a:txBody>
                  <a:tcPr marT="91425" marB="91425" marR="91425" marL="91425">
                    <a:solidFill>
                      <a:srgbClr val="000000"/>
                    </a:solidFill>
                  </a:tcPr>
                </a:tc>
                <a:tc>
                  <a:txBody>
                    <a:bodyPr/>
                    <a:lstStyle/>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Precision</a:t>
                      </a:r>
                      <a:endParaRPr sz="900">
                        <a:solidFill>
                          <a:srgbClr val="FFFFFF"/>
                        </a:solidFill>
                        <a:latin typeface="Calibri"/>
                        <a:ea typeface="Calibri"/>
                        <a:cs typeface="Calibri"/>
                        <a:sym typeface="Calibri"/>
                      </a:endParaRPr>
                    </a:p>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(Train)</a:t>
                      </a:r>
                      <a:endParaRPr sz="900">
                        <a:solidFill>
                          <a:srgbClr val="FFFFFF"/>
                        </a:solidFill>
                        <a:latin typeface="Calibri"/>
                        <a:ea typeface="Calibri"/>
                        <a:cs typeface="Calibri"/>
                        <a:sym typeface="Calibri"/>
                      </a:endParaRPr>
                    </a:p>
                  </a:txBody>
                  <a:tcPr marT="91425" marB="91425" marR="91425" marL="91425">
                    <a:solidFill>
                      <a:srgbClr val="000000"/>
                    </a:solidFill>
                  </a:tcPr>
                </a:tc>
                <a:tc>
                  <a:txBody>
                    <a:bodyPr/>
                    <a:lstStyle/>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Precision</a:t>
                      </a:r>
                      <a:endParaRPr sz="900">
                        <a:solidFill>
                          <a:srgbClr val="FFFFFF"/>
                        </a:solidFill>
                        <a:latin typeface="Calibri"/>
                        <a:ea typeface="Calibri"/>
                        <a:cs typeface="Calibri"/>
                        <a:sym typeface="Calibri"/>
                      </a:endParaRPr>
                    </a:p>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(Test)</a:t>
                      </a:r>
                      <a:endParaRPr sz="900">
                        <a:solidFill>
                          <a:srgbClr val="FFFFFF"/>
                        </a:solidFill>
                        <a:latin typeface="Calibri"/>
                        <a:ea typeface="Calibri"/>
                        <a:cs typeface="Calibri"/>
                        <a:sym typeface="Calibri"/>
                      </a:endParaRPr>
                    </a:p>
                  </a:txBody>
                  <a:tcPr marT="91425" marB="91425" marR="91425" marL="91425">
                    <a:solidFill>
                      <a:srgbClr val="000000"/>
                    </a:solidFill>
                  </a:tcPr>
                </a:tc>
                <a:tc>
                  <a:txBody>
                    <a:bodyPr/>
                    <a:lstStyle/>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Recall</a:t>
                      </a:r>
                      <a:endParaRPr sz="900">
                        <a:solidFill>
                          <a:srgbClr val="FFFFFF"/>
                        </a:solidFill>
                        <a:latin typeface="Calibri"/>
                        <a:ea typeface="Calibri"/>
                        <a:cs typeface="Calibri"/>
                        <a:sym typeface="Calibri"/>
                      </a:endParaRPr>
                    </a:p>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(Train)</a:t>
                      </a:r>
                      <a:endParaRPr sz="900">
                        <a:solidFill>
                          <a:srgbClr val="FFFFFF"/>
                        </a:solidFill>
                        <a:latin typeface="Calibri"/>
                        <a:ea typeface="Calibri"/>
                        <a:cs typeface="Calibri"/>
                        <a:sym typeface="Calibri"/>
                      </a:endParaRPr>
                    </a:p>
                  </a:txBody>
                  <a:tcPr marT="91425" marB="91425" marR="91425" marL="91425">
                    <a:solidFill>
                      <a:srgbClr val="000000"/>
                    </a:solidFill>
                  </a:tcPr>
                </a:tc>
                <a:tc>
                  <a:txBody>
                    <a:bodyPr/>
                    <a:lstStyle/>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Recall</a:t>
                      </a:r>
                      <a:endParaRPr sz="900">
                        <a:solidFill>
                          <a:srgbClr val="FFFFFF"/>
                        </a:solidFill>
                        <a:latin typeface="Calibri"/>
                        <a:ea typeface="Calibri"/>
                        <a:cs typeface="Calibri"/>
                        <a:sym typeface="Calibri"/>
                      </a:endParaRPr>
                    </a:p>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(Test)</a:t>
                      </a:r>
                      <a:endParaRPr sz="900">
                        <a:solidFill>
                          <a:srgbClr val="FFFFFF"/>
                        </a:solidFill>
                        <a:latin typeface="Calibri"/>
                        <a:ea typeface="Calibri"/>
                        <a:cs typeface="Calibri"/>
                        <a:sym typeface="Calibri"/>
                      </a:endParaRPr>
                    </a:p>
                  </a:txBody>
                  <a:tcPr marT="91425" marB="91425" marR="91425" marL="91425">
                    <a:solidFill>
                      <a:srgbClr val="000000"/>
                    </a:solidFill>
                  </a:tcPr>
                </a:tc>
                <a:tc>
                  <a:txBody>
                    <a:bodyPr/>
                    <a:lstStyle/>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Accuracy</a:t>
                      </a:r>
                      <a:endParaRPr sz="900">
                        <a:solidFill>
                          <a:srgbClr val="FFFFFF"/>
                        </a:solidFill>
                        <a:latin typeface="Calibri"/>
                        <a:ea typeface="Calibri"/>
                        <a:cs typeface="Calibri"/>
                        <a:sym typeface="Calibri"/>
                      </a:endParaRPr>
                    </a:p>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(Train)</a:t>
                      </a:r>
                      <a:endParaRPr sz="900">
                        <a:solidFill>
                          <a:srgbClr val="FFFFFF"/>
                        </a:solidFill>
                        <a:latin typeface="Calibri"/>
                        <a:ea typeface="Calibri"/>
                        <a:cs typeface="Calibri"/>
                        <a:sym typeface="Calibri"/>
                      </a:endParaRPr>
                    </a:p>
                  </a:txBody>
                  <a:tcPr marT="91425" marB="91425" marR="91425" marL="91425">
                    <a:solidFill>
                      <a:srgbClr val="000000"/>
                    </a:solidFill>
                  </a:tcPr>
                </a:tc>
                <a:tc>
                  <a:txBody>
                    <a:bodyPr/>
                    <a:lstStyle/>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Accuracy</a:t>
                      </a:r>
                      <a:endParaRPr sz="900">
                        <a:solidFill>
                          <a:srgbClr val="FFFFFF"/>
                        </a:solidFill>
                        <a:latin typeface="Calibri"/>
                        <a:ea typeface="Calibri"/>
                        <a:cs typeface="Calibri"/>
                        <a:sym typeface="Calibri"/>
                      </a:endParaRPr>
                    </a:p>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(Test)</a:t>
                      </a:r>
                      <a:endParaRPr sz="900">
                        <a:solidFill>
                          <a:srgbClr val="FFFFFF"/>
                        </a:solidFill>
                        <a:latin typeface="Calibri"/>
                        <a:ea typeface="Calibri"/>
                        <a:cs typeface="Calibri"/>
                        <a:sym typeface="Calibri"/>
                      </a:endParaRPr>
                    </a:p>
                  </a:txBody>
                  <a:tcPr marT="91425" marB="91425" marR="91425" marL="91425">
                    <a:solidFill>
                      <a:srgbClr val="000000"/>
                    </a:solidFill>
                  </a:tcPr>
                </a:tc>
              </a:tr>
              <a:tr h="330175">
                <a:tc>
                  <a:txBody>
                    <a:bodyPr/>
                    <a:lstStyle/>
                    <a:p>
                      <a:pPr indent="0" lvl="0" marL="0" rtl="0" algn="l">
                        <a:lnSpc>
                          <a:spcPct val="100000"/>
                        </a:lnSpc>
                        <a:spcBef>
                          <a:spcPts val="0"/>
                        </a:spcBef>
                        <a:spcAft>
                          <a:spcPts val="0"/>
                        </a:spcAft>
                        <a:buNone/>
                      </a:pPr>
                      <a:r>
                        <a:rPr lang="en" sz="900">
                          <a:latin typeface="Calibri"/>
                          <a:ea typeface="Calibri"/>
                          <a:cs typeface="Calibri"/>
                          <a:sym typeface="Calibri"/>
                        </a:rPr>
                        <a:t>1</a:t>
                      </a:r>
                      <a:endParaRPr sz="9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0.78873299     </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0.7820826 </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0.82278481</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0.80508475</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0.23325359</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0.20430108</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0.91872144</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0.9158278 </a:t>
                      </a:r>
                      <a:endParaRPr sz="800"/>
                    </a:p>
                  </a:txBody>
                  <a:tcPr marT="91425" marB="91425" marR="91425" marL="91425"/>
                </a:tc>
              </a:tr>
              <a:tr h="330175">
                <a:tc>
                  <a:txBody>
                    <a:bodyPr/>
                    <a:lstStyle/>
                    <a:p>
                      <a:pPr indent="0" lvl="0" marL="0" rtl="0" algn="l">
                        <a:lnSpc>
                          <a:spcPct val="100000"/>
                        </a:lnSpc>
                        <a:spcBef>
                          <a:spcPts val="0"/>
                        </a:spcBef>
                        <a:spcAft>
                          <a:spcPts val="0"/>
                        </a:spcAft>
                        <a:buNone/>
                      </a:pPr>
                      <a:r>
                        <a:rPr lang="en" sz="900">
                          <a:latin typeface="Calibri"/>
                          <a:ea typeface="Calibri"/>
                          <a:cs typeface="Calibri"/>
                          <a:sym typeface="Calibri"/>
                        </a:rPr>
                        <a:t>2</a:t>
                      </a:r>
                      <a:endParaRPr sz="9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0.79165612</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0.76068491</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0.84691137</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0.76470588</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0.22631579</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0.16774194</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0.91895944</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0.91197259</a:t>
                      </a:r>
                      <a:endParaRPr sz="800"/>
                    </a:p>
                  </a:txBody>
                  <a:tcPr marT="91425" marB="91425" marR="91425" marL="91425"/>
                </a:tc>
              </a:tr>
              <a:tr h="330175">
                <a:tc>
                  <a:txBody>
                    <a:bodyPr/>
                    <a:lstStyle/>
                    <a:p>
                      <a:pPr indent="0" lvl="0" marL="0" rtl="0" algn="l">
                        <a:lnSpc>
                          <a:spcPct val="100000"/>
                        </a:lnSpc>
                        <a:spcBef>
                          <a:spcPts val="0"/>
                        </a:spcBef>
                        <a:spcAft>
                          <a:spcPts val="0"/>
                        </a:spcAft>
                        <a:buNone/>
                      </a:pPr>
                      <a:r>
                        <a:rPr lang="en" sz="900">
                          <a:latin typeface="Calibri"/>
                          <a:ea typeface="Calibri"/>
                          <a:cs typeface="Calibri"/>
                          <a:sym typeface="Calibri"/>
                        </a:rPr>
                        <a:t>3</a:t>
                      </a:r>
                      <a:endParaRPr sz="9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0.78748746</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0.76739127</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0.79023646</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0.76510067</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0.24784689</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0.24516129</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0.91862624</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0.91732705</a:t>
                      </a:r>
                      <a:endParaRPr sz="800"/>
                    </a:p>
                  </a:txBody>
                  <a:tcPr marT="91425" marB="91425" marR="91425" marL="91425"/>
                </a:tc>
              </a:tr>
              <a:tr h="330175">
                <a:tc>
                  <a:txBody>
                    <a:bodyPr/>
                    <a:lstStyle/>
                    <a:p>
                      <a:pPr indent="0" lvl="0" marL="0" rtl="0" algn="l">
                        <a:lnSpc>
                          <a:spcPct val="100000"/>
                        </a:lnSpc>
                        <a:spcBef>
                          <a:spcPts val="0"/>
                        </a:spcBef>
                        <a:spcAft>
                          <a:spcPts val="0"/>
                        </a:spcAft>
                        <a:buNone/>
                      </a:pPr>
                      <a:r>
                        <a:rPr lang="en" sz="900">
                          <a:latin typeface="Calibri"/>
                          <a:ea typeface="Calibri"/>
                          <a:cs typeface="Calibri"/>
                          <a:sym typeface="Calibri"/>
                        </a:rPr>
                        <a:t>4</a:t>
                      </a:r>
                      <a:endParaRPr sz="9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0.78618899</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0.8058173 </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0.84432234</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0.84732824</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0.22057416</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0.23870968</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0.91841203</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0.91989719</a:t>
                      </a:r>
                      <a:endParaRPr sz="800"/>
                    </a:p>
                  </a:txBody>
                  <a:tcPr marT="91425" marB="91425" marR="91425" marL="91425"/>
                </a:tc>
              </a:tr>
              <a:tr h="330175">
                <a:tc>
                  <a:txBody>
                    <a:bodyPr/>
                    <a:lstStyle/>
                    <a:p>
                      <a:pPr indent="0" lvl="0" marL="0" rtl="0" algn="l">
                        <a:lnSpc>
                          <a:spcPct val="100000"/>
                        </a:lnSpc>
                        <a:spcBef>
                          <a:spcPts val="0"/>
                        </a:spcBef>
                        <a:spcAft>
                          <a:spcPts val="0"/>
                        </a:spcAft>
                        <a:buNone/>
                      </a:pPr>
                      <a:r>
                        <a:rPr lang="en" sz="900">
                          <a:latin typeface="Calibri"/>
                          <a:ea typeface="Calibri"/>
                          <a:cs typeface="Calibri"/>
                          <a:sym typeface="Calibri"/>
                        </a:rPr>
                        <a:t>5</a:t>
                      </a:r>
                      <a:endParaRPr sz="9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0.79007543</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0.76650809</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0.82964225</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0.78512397</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0.23301435</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0.20430108</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0.91893564</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0.91518526</a:t>
                      </a:r>
                      <a:endParaRPr sz="800"/>
                    </a:p>
                  </a:txBody>
                  <a:tcPr marT="91425" marB="91425" marR="91425" marL="91425"/>
                </a:tc>
              </a:tr>
              <a:tr h="330175">
                <a:tc>
                  <a:txBody>
                    <a:bodyPr/>
                    <a:lstStyle/>
                    <a:p>
                      <a:pPr indent="0" lvl="0" marL="0" rtl="0" algn="l">
                        <a:lnSpc>
                          <a:spcPct val="100000"/>
                        </a:lnSpc>
                        <a:spcBef>
                          <a:spcPts val="0"/>
                        </a:spcBef>
                        <a:spcAft>
                          <a:spcPts val="0"/>
                        </a:spcAft>
                        <a:buNone/>
                      </a:pPr>
                      <a:r>
                        <a:rPr lang="en" sz="900">
                          <a:latin typeface="Calibri"/>
                          <a:ea typeface="Calibri"/>
                          <a:cs typeface="Calibri"/>
                          <a:sym typeface="Calibri"/>
                        </a:rPr>
                        <a:t>6</a:t>
                      </a:r>
                      <a:endParaRPr sz="9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0.78826577</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0.78812025</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0.85078777</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0.84166667</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0.2195647 </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0.21767241</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0.91850917</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0.91816624</a:t>
                      </a:r>
                      <a:endParaRPr sz="800"/>
                    </a:p>
                  </a:txBody>
                  <a:tcPr marT="91425" marB="91425" marR="91425" marL="91425"/>
                </a:tc>
              </a:tr>
              <a:tr h="330175">
                <a:tc>
                  <a:txBody>
                    <a:bodyPr/>
                    <a:lstStyle/>
                    <a:p>
                      <a:pPr indent="0" lvl="0" marL="0" rtl="0" algn="l">
                        <a:lnSpc>
                          <a:spcPct val="100000"/>
                        </a:lnSpc>
                        <a:spcBef>
                          <a:spcPts val="0"/>
                        </a:spcBef>
                        <a:spcAft>
                          <a:spcPts val="0"/>
                        </a:spcAft>
                        <a:buNone/>
                      </a:pPr>
                      <a:r>
                        <a:rPr lang="en" sz="900">
                          <a:latin typeface="Calibri"/>
                          <a:ea typeface="Calibri"/>
                          <a:cs typeface="Calibri"/>
                          <a:sym typeface="Calibri"/>
                        </a:rPr>
                        <a:t>7</a:t>
                      </a:r>
                      <a:endParaRPr sz="9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0.78871635</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0.78196309</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0.77155172</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0.74342105</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0.25687635</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0.24353448</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0.91848537</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0.91645244</a:t>
                      </a:r>
                      <a:endParaRPr sz="800"/>
                    </a:p>
                  </a:txBody>
                  <a:tcPr marT="91425" marB="91425" marR="91425" marL="91425"/>
                </a:tc>
              </a:tr>
              <a:tr h="330175">
                <a:tc>
                  <a:txBody>
                    <a:bodyPr/>
                    <a:lstStyle/>
                    <a:p>
                      <a:pPr indent="0" lvl="0" marL="0" rtl="0" algn="l">
                        <a:lnSpc>
                          <a:spcPct val="100000"/>
                        </a:lnSpc>
                        <a:spcBef>
                          <a:spcPts val="0"/>
                        </a:spcBef>
                        <a:spcAft>
                          <a:spcPts val="0"/>
                        </a:spcAft>
                        <a:buNone/>
                      </a:pPr>
                      <a:r>
                        <a:rPr lang="en" sz="900">
                          <a:latin typeface="Calibri"/>
                          <a:ea typeface="Calibri"/>
                          <a:cs typeface="Calibri"/>
                          <a:sym typeface="Calibri"/>
                        </a:rPr>
                        <a:t>8</a:t>
                      </a:r>
                      <a:endParaRPr sz="9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0.78604497</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0.77968053</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0.77540501</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0.80952381</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0.25185362</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0.25646552</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0.91829498</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0.92009426</a:t>
                      </a:r>
                      <a:endParaRPr sz="800"/>
                    </a:p>
                  </a:txBody>
                  <a:tcPr marT="91425" marB="91425" marR="91425" marL="91425"/>
                </a:tc>
              </a:tr>
              <a:tr h="330175">
                <a:tc>
                  <a:txBody>
                    <a:bodyPr/>
                    <a:lstStyle/>
                    <a:p>
                      <a:pPr indent="0" lvl="0" marL="0" rtl="0" algn="l">
                        <a:lnSpc>
                          <a:spcPct val="100000"/>
                        </a:lnSpc>
                        <a:spcBef>
                          <a:spcPts val="0"/>
                        </a:spcBef>
                        <a:spcAft>
                          <a:spcPts val="0"/>
                        </a:spcAft>
                        <a:buNone/>
                      </a:pPr>
                      <a:r>
                        <a:rPr lang="en" sz="900">
                          <a:latin typeface="Calibri"/>
                          <a:ea typeface="Calibri"/>
                          <a:cs typeface="Calibri"/>
                          <a:sym typeface="Calibri"/>
                        </a:rPr>
                        <a:t>9</a:t>
                      </a:r>
                      <a:endParaRPr sz="9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0.78873995</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0.78509871</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0.79937304</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0.76433121</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0.24396077</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0.25862069</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0.91867577</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0.91838046</a:t>
                      </a:r>
                      <a:endParaRPr sz="800"/>
                    </a:p>
                  </a:txBody>
                  <a:tcPr marT="91425" marB="91425" marR="91425" marL="91425"/>
                </a:tc>
              </a:tr>
              <a:tr h="330175">
                <a:tc>
                  <a:txBody>
                    <a:bodyPr/>
                    <a:lstStyle/>
                    <a:p>
                      <a:pPr indent="0" lvl="0" marL="0" rtl="0" algn="l">
                        <a:lnSpc>
                          <a:spcPct val="100000"/>
                        </a:lnSpc>
                        <a:spcBef>
                          <a:spcPts val="0"/>
                        </a:spcBef>
                        <a:spcAft>
                          <a:spcPts val="0"/>
                        </a:spcAft>
                        <a:buNone/>
                      </a:pPr>
                      <a:r>
                        <a:rPr lang="en" sz="900">
                          <a:latin typeface="Calibri"/>
                          <a:ea typeface="Calibri"/>
                          <a:cs typeface="Calibri"/>
                          <a:sym typeface="Calibri"/>
                        </a:rPr>
                        <a:t>10</a:t>
                      </a:r>
                      <a:endParaRPr sz="9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0.78701421</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0.78421823</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0.83462532</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0.77372263</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0.23176274</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0.22844828</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0.91898517</a:t>
                      </a:r>
                      <a:endParaRPr sz="8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0.91666667</a:t>
                      </a:r>
                      <a:endParaRPr sz="800"/>
                    </a:p>
                  </a:txBody>
                  <a:tcPr marT="91425" marB="91425" marR="91425" marL="91425"/>
                </a:tc>
              </a:tr>
            </a:tbl>
          </a:graphicData>
        </a:graphic>
      </p:graphicFrame>
      <p:sp>
        <p:nvSpPr>
          <p:cNvPr id="255" name="Google Shape;255;p35"/>
          <p:cNvSpPr/>
          <p:nvPr/>
        </p:nvSpPr>
        <p:spPr>
          <a:xfrm>
            <a:off x="2107475" y="1387600"/>
            <a:ext cx="824100" cy="37038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5"/>
          <p:cNvSpPr/>
          <p:nvPr/>
        </p:nvSpPr>
        <p:spPr>
          <a:xfrm>
            <a:off x="3915650" y="1357650"/>
            <a:ext cx="923400" cy="37038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5"/>
          <p:cNvSpPr/>
          <p:nvPr/>
        </p:nvSpPr>
        <p:spPr>
          <a:xfrm>
            <a:off x="5799550" y="1357650"/>
            <a:ext cx="894900" cy="37038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5"/>
          <p:cNvSpPr/>
          <p:nvPr/>
        </p:nvSpPr>
        <p:spPr>
          <a:xfrm>
            <a:off x="7672325" y="1357650"/>
            <a:ext cx="923400" cy="37038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type="title"/>
          </p:nvPr>
        </p:nvSpPr>
        <p:spPr>
          <a:xfrm>
            <a:off x="623400" y="6785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 - Using Python</a:t>
            </a:r>
            <a:endParaRPr/>
          </a:p>
        </p:txBody>
      </p:sp>
      <p:sp>
        <p:nvSpPr>
          <p:cNvPr id="264" name="Google Shape;264;p36"/>
          <p:cNvSpPr txBox="1"/>
          <p:nvPr>
            <p:ph idx="1" type="body"/>
          </p:nvPr>
        </p:nvSpPr>
        <p:spPr>
          <a:xfrm>
            <a:off x="3944700" y="2153300"/>
            <a:ext cx="4840500" cy="2164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000"/>
              </a:spcBef>
              <a:spcAft>
                <a:spcPts val="0"/>
              </a:spcAft>
              <a:buClr>
                <a:srgbClr val="000000"/>
              </a:buClr>
              <a:buSzPts val="1400"/>
              <a:buChar char="●"/>
            </a:pPr>
            <a:r>
              <a:rPr lang="en" sz="1400">
                <a:solidFill>
                  <a:srgbClr val="000000"/>
                </a:solidFill>
                <a:latin typeface="Calibri"/>
                <a:ea typeface="Calibri"/>
                <a:cs typeface="Calibri"/>
                <a:sym typeface="Calibri"/>
              </a:rPr>
              <a:t>Logistic Regression performed just as well as Random Forest</a:t>
            </a:r>
            <a:endParaRPr sz="1400">
              <a:solidFill>
                <a:srgbClr val="000000"/>
              </a:solidFill>
              <a:latin typeface="Calibri"/>
              <a:ea typeface="Calibri"/>
              <a:cs typeface="Calibri"/>
              <a:sym typeface="Calibri"/>
            </a:endParaRPr>
          </a:p>
          <a:p>
            <a:pPr indent="-317500" lvl="0" marL="457200" rtl="0" algn="l">
              <a:lnSpc>
                <a:spcPct val="15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We ran this Logistic Regression in STATA as well and saw a similar result</a:t>
            </a:r>
            <a:endParaRPr sz="1600">
              <a:solidFill>
                <a:srgbClr val="000000"/>
              </a:solidFill>
              <a:latin typeface="Calibri"/>
              <a:ea typeface="Calibri"/>
              <a:cs typeface="Calibri"/>
              <a:sym typeface="Calibri"/>
            </a:endParaRPr>
          </a:p>
        </p:txBody>
      </p:sp>
      <p:pic>
        <p:nvPicPr>
          <p:cNvPr id="265" name="Google Shape;265;p36"/>
          <p:cNvPicPr preferRelativeResize="0"/>
          <p:nvPr/>
        </p:nvPicPr>
        <p:blipFill>
          <a:blip r:embed="rId3">
            <a:alphaModFix/>
          </a:blip>
          <a:stretch>
            <a:fillRect/>
          </a:stretch>
        </p:blipFill>
        <p:spPr>
          <a:xfrm>
            <a:off x="357375" y="1630699"/>
            <a:ext cx="3334951" cy="1189100"/>
          </a:xfrm>
          <a:prstGeom prst="rect">
            <a:avLst/>
          </a:prstGeom>
          <a:noFill/>
          <a:ln>
            <a:noFill/>
          </a:ln>
        </p:spPr>
      </p:pic>
      <p:pic>
        <p:nvPicPr>
          <p:cNvPr id="266" name="Google Shape;266;p36"/>
          <p:cNvPicPr preferRelativeResize="0"/>
          <p:nvPr/>
        </p:nvPicPr>
        <p:blipFill>
          <a:blip r:embed="rId4">
            <a:alphaModFix/>
          </a:blip>
          <a:stretch>
            <a:fillRect/>
          </a:stretch>
        </p:blipFill>
        <p:spPr>
          <a:xfrm>
            <a:off x="991175" y="2969275"/>
            <a:ext cx="2067350" cy="317175"/>
          </a:xfrm>
          <a:prstGeom prst="rect">
            <a:avLst/>
          </a:prstGeom>
          <a:noFill/>
          <a:ln>
            <a:noFill/>
          </a:ln>
        </p:spPr>
      </p:pic>
      <p:pic>
        <p:nvPicPr>
          <p:cNvPr id="267" name="Google Shape;267;p36"/>
          <p:cNvPicPr preferRelativeResize="0"/>
          <p:nvPr/>
        </p:nvPicPr>
        <p:blipFill>
          <a:blip r:embed="rId5">
            <a:alphaModFix/>
          </a:blip>
          <a:stretch>
            <a:fillRect/>
          </a:stretch>
        </p:blipFill>
        <p:spPr>
          <a:xfrm>
            <a:off x="933667" y="3412200"/>
            <a:ext cx="2124851" cy="1536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type="title"/>
          </p:nvPr>
        </p:nvSpPr>
        <p:spPr>
          <a:xfrm>
            <a:off x="623400" y="6785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r>
              <a:rPr lang="en"/>
              <a:t> - Cross-Validation</a:t>
            </a:r>
            <a:endParaRPr/>
          </a:p>
        </p:txBody>
      </p:sp>
      <p:graphicFrame>
        <p:nvGraphicFramePr>
          <p:cNvPr id="273" name="Google Shape;273;p37"/>
          <p:cNvGraphicFramePr/>
          <p:nvPr/>
        </p:nvGraphicFramePr>
        <p:xfrm>
          <a:off x="545375" y="1333900"/>
          <a:ext cx="3000000" cy="3000000"/>
        </p:xfrm>
        <a:graphic>
          <a:graphicData uri="http://schemas.openxmlformats.org/drawingml/2006/table">
            <a:tbl>
              <a:tblPr>
                <a:noFill/>
                <a:tableStyleId>{3A966715-BDE2-4DAD-999C-D3F933169DE2}</a:tableStyleId>
              </a:tblPr>
              <a:tblGrid>
                <a:gridCol w="476350"/>
                <a:gridCol w="1018150"/>
                <a:gridCol w="920675"/>
                <a:gridCol w="955100"/>
                <a:gridCol w="923450"/>
                <a:gridCol w="960450"/>
                <a:gridCol w="960925"/>
                <a:gridCol w="911850"/>
                <a:gridCol w="926300"/>
              </a:tblGrid>
              <a:tr h="430500">
                <a:tc>
                  <a:txBody>
                    <a:bodyPr/>
                    <a:lstStyle/>
                    <a:p>
                      <a:pPr indent="0" lvl="0" marL="0" rtl="0" algn="l">
                        <a:lnSpc>
                          <a:spcPct val="100000"/>
                        </a:lnSpc>
                        <a:spcBef>
                          <a:spcPts val="0"/>
                        </a:spcBef>
                        <a:spcAft>
                          <a:spcPts val="0"/>
                        </a:spcAft>
                        <a:buNone/>
                      </a:pPr>
                      <a:r>
                        <a:t/>
                      </a:r>
                      <a:endParaRPr sz="900"/>
                    </a:p>
                  </a:txBody>
                  <a:tcPr marT="91425" marB="91425" marR="91425" marL="91425">
                    <a:solidFill>
                      <a:srgbClr val="000000"/>
                    </a:solidFill>
                  </a:tcPr>
                </a:tc>
                <a:tc>
                  <a:txBody>
                    <a:bodyPr/>
                    <a:lstStyle/>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ROC-AUC</a:t>
                      </a:r>
                      <a:endParaRPr sz="900">
                        <a:solidFill>
                          <a:srgbClr val="FFFFFF"/>
                        </a:solidFill>
                        <a:latin typeface="Calibri"/>
                        <a:ea typeface="Calibri"/>
                        <a:cs typeface="Calibri"/>
                        <a:sym typeface="Calibri"/>
                      </a:endParaRPr>
                    </a:p>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(Train)</a:t>
                      </a:r>
                      <a:endParaRPr sz="900">
                        <a:solidFill>
                          <a:srgbClr val="FFFFFF"/>
                        </a:solidFill>
                        <a:latin typeface="Calibri"/>
                        <a:ea typeface="Calibri"/>
                        <a:cs typeface="Calibri"/>
                        <a:sym typeface="Calibri"/>
                      </a:endParaRPr>
                    </a:p>
                  </a:txBody>
                  <a:tcPr marT="91425" marB="91425" marR="91425" marL="91425">
                    <a:solidFill>
                      <a:srgbClr val="000000"/>
                    </a:solidFill>
                  </a:tcPr>
                </a:tc>
                <a:tc>
                  <a:txBody>
                    <a:bodyPr/>
                    <a:lstStyle/>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ROC-AUC</a:t>
                      </a:r>
                      <a:endParaRPr sz="900">
                        <a:solidFill>
                          <a:srgbClr val="FFFFFF"/>
                        </a:solidFill>
                        <a:latin typeface="Calibri"/>
                        <a:ea typeface="Calibri"/>
                        <a:cs typeface="Calibri"/>
                        <a:sym typeface="Calibri"/>
                      </a:endParaRPr>
                    </a:p>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(Test)</a:t>
                      </a:r>
                      <a:endParaRPr sz="900">
                        <a:solidFill>
                          <a:srgbClr val="FFFFFF"/>
                        </a:solidFill>
                        <a:latin typeface="Calibri"/>
                        <a:ea typeface="Calibri"/>
                        <a:cs typeface="Calibri"/>
                        <a:sym typeface="Calibri"/>
                      </a:endParaRPr>
                    </a:p>
                  </a:txBody>
                  <a:tcPr marT="91425" marB="91425" marR="91425" marL="91425">
                    <a:solidFill>
                      <a:srgbClr val="000000"/>
                    </a:solidFill>
                  </a:tcPr>
                </a:tc>
                <a:tc>
                  <a:txBody>
                    <a:bodyPr/>
                    <a:lstStyle/>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Precision</a:t>
                      </a:r>
                      <a:endParaRPr sz="900">
                        <a:solidFill>
                          <a:srgbClr val="FFFFFF"/>
                        </a:solidFill>
                        <a:latin typeface="Calibri"/>
                        <a:ea typeface="Calibri"/>
                        <a:cs typeface="Calibri"/>
                        <a:sym typeface="Calibri"/>
                      </a:endParaRPr>
                    </a:p>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(Train)</a:t>
                      </a:r>
                      <a:endParaRPr sz="900">
                        <a:solidFill>
                          <a:srgbClr val="FFFFFF"/>
                        </a:solidFill>
                        <a:latin typeface="Calibri"/>
                        <a:ea typeface="Calibri"/>
                        <a:cs typeface="Calibri"/>
                        <a:sym typeface="Calibri"/>
                      </a:endParaRPr>
                    </a:p>
                  </a:txBody>
                  <a:tcPr marT="91425" marB="91425" marR="91425" marL="91425">
                    <a:solidFill>
                      <a:srgbClr val="000000"/>
                    </a:solidFill>
                  </a:tcPr>
                </a:tc>
                <a:tc>
                  <a:txBody>
                    <a:bodyPr/>
                    <a:lstStyle/>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Precision</a:t>
                      </a:r>
                      <a:endParaRPr sz="900">
                        <a:solidFill>
                          <a:srgbClr val="FFFFFF"/>
                        </a:solidFill>
                        <a:latin typeface="Calibri"/>
                        <a:ea typeface="Calibri"/>
                        <a:cs typeface="Calibri"/>
                        <a:sym typeface="Calibri"/>
                      </a:endParaRPr>
                    </a:p>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(Test)</a:t>
                      </a:r>
                      <a:endParaRPr sz="900">
                        <a:solidFill>
                          <a:srgbClr val="FFFFFF"/>
                        </a:solidFill>
                        <a:latin typeface="Calibri"/>
                        <a:ea typeface="Calibri"/>
                        <a:cs typeface="Calibri"/>
                        <a:sym typeface="Calibri"/>
                      </a:endParaRPr>
                    </a:p>
                  </a:txBody>
                  <a:tcPr marT="91425" marB="91425" marR="91425" marL="91425">
                    <a:solidFill>
                      <a:srgbClr val="000000"/>
                    </a:solidFill>
                  </a:tcPr>
                </a:tc>
                <a:tc>
                  <a:txBody>
                    <a:bodyPr/>
                    <a:lstStyle/>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Recall</a:t>
                      </a:r>
                      <a:endParaRPr sz="900">
                        <a:solidFill>
                          <a:srgbClr val="FFFFFF"/>
                        </a:solidFill>
                        <a:latin typeface="Calibri"/>
                        <a:ea typeface="Calibri"/>
                        <a:cs typeface="Calibri"/>
                        <a:sym typeface="Calibri"/>
                      </a:endParaRPr>
                    </a:p>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(Train)</a:t>
                      </a:r>
                      <a:endParaRPr sz="900">
                        <a:solidFill>
                          <a:srgbClr val="FFFFFF"/>
                        </a:solidFill>
                        <a:latin typeface="Calibri"/>
                        <a:ea typeface="Calibri"/>
                        <a:cs typeface="Calibri"/>
                        <a:sym typeface="Calibri"/>
                      </a:endParaRPr>
                    </a:p>
                  </a:txBody>
                  <a:tcPr marT="91425" marB="91425" marR="91425" marL="91425">
                    <a:solidFill>
                      <a:srgbClr val="000000"/>
                    </a:solidFill>
                  </a:tcPr>
                </a:tc>
                <a:tc>
                  <a:txBody>
                    <a:bodyPr/>
                    <a:lstStyle/>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Recall</a:t>
                      </a:r>
                      <a:endParaRPr sz="900">
                        <a:solidFill>
                          <a:srgbClr val="FFFFFF"/>
                        </a:solidFill>
                        <a:latin typeface="Calibri"/>
                        <a:ea typeface="Calibri"/>
                        <a:cs typeface="Calibri"/>
                        <a:sym typeface="Calibri"/>
                      </a:endParaRPr>
                    </a:p>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(Test)</a:t>
                      </a:r>
                      <a:endParaRPr sz="900">
                        <a:solidFill>
                          <a:srgbClr val="FFFFFF"/>
                        </a:solidFill>
                        <a:latin typeface="Calibri"/>
                        <a:ea typeface="Calibri"/>
                        <a:cs typeface="Calibri"/>
                        <a:sym typeface="Calibri"/>
                      </a:endParaRPr>
                    </a:p>
                  </a:txBody>
                  <a:tcPr marT="91425" marB="91425" marR="91425" marL="91425">
                    <a:solidFill>
                      <a:srgbClr val="000000"/>
                    </a:solidFill>
                  </a:tcPr>
                </a:tc>
                <a:tc>
                  <a:txBody>
                    <a:bodyPr/>
                    <a:lstStyle/>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Accuracy</a:t>
                      </a:r>
                      <a:endParaRPr sz="900">
                        <a:solidFill>
                          <a:srgbClr val="FFFFFF"/>
                        </a:solidFill>
                        <a:latin typeface="Calibri"/>
                        <a:ea typeface="Calibri"/>
                        <a:cs typeface="Calibri"/>
                        <a:sym typeface="Calibri"/>
                      </a:endParaRPr>
                    </a:p>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(Train)</a:t>
                      </a:r>
                      <a:endParaRPr sz="900">
                        <a:solidFill>
                          <a:srgbClr val="FFFFFF"/>
                        </a:solidFill>
                        <a:latin typeface="Calibri"/>
                        <a:ea typeface="Calibri"/>
                        <a:cs typeface="Calibri"/>
                        <a:sym typeface="Calibri"/>
                      </a:endParaRPr>
                    </a:p>
                  </a:txBody>
                  <a:tcPr marT="91425" marB="91425" marR="91425" marL="91425">
                    <a:solidFill>
                      <a:srgbClr val="000000"/>
                    </a:solidFill>
                  </a:tcPr>
                </a:tc>
                <a:tc>
                  <a:txBody>
                    <a:bodyPr/>
                    <a:lstStyle/>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Accuracy</a:t>
                      </a:r>
                      <a:endParaRPr sz="900">
                        <a:solidFill>
                          <a:srgbClr val="FFFFFF"/>
                        </a:solidFill>
                        <a:latin typeface="Calibri"/>
                        <a:ea typeface="Calibri"/>
                        <a:cs typeface="Calibri"/>
                        <a:sym typeface="Calibri"/>
                      </a:endParaRPr>
                    </a:p>
                    <a:p>
                      <a:pPr indent="0" lvl="0" marL="0" rtl="0" algn="ctr">
                        <a:lnSpc>
                          <a:spcPct val="100000"/>
                        </a:lnSpc>
                        <a:spcBef>
                          <a:spcPts val="0"/>
                        </a:spcBef>
                        <a:spcAft>
                          <a:spcPts val="0"/>
                        </a:spcAft>
                        <a:buNone/>
                      </a:pPr>
                      <a:r>
                        <a:rPr lang="en" sz="900">
                          <a:solidFill>
                            <a:srgbClr val="FFFFFF"/>
                          </a:solidFill>
                          <a:latin typeface="Calibri"/>
                          <a:ea typeface="Calibri"/>
                          <a:cs typeface="Calibri"/>
                          <a:sym typeface="Calibri"/>
                        </a:rPr>
                        <a:t>(Test)</a:t>
                      </a:r>
                      <a:endParaRPr sz="900">
                        <a:solidFill>
                          <a:srgbClr val="FFFFFF"/>
                        </a:solidFill>
                        <a:latin typeface="Calibri"/>
                        <a:ea typeface="Calibri"/>
                        <a:cs typeface="Calibri"/>
                        <a:sym typeface="Calibri"/>
                      </a:endParaRPr>
                    </a:p>
                  </a:txBody>
                  <a:tcPr marT="91425" marB="91425" marR="91425" marL="91425">
                    <a:solidFill>
                      <a:srgbClr val="000000"/>
                    </a:solidFill>
                  </a:tcPr>
                </a:tc>
              </a:tr>
              <a:tr h="330175">
                <a:tc>
                  <a:txBody>
                    <a:bodyPr/>
                    <a:lstStyle/>
                    <a:p>
                      <a:pPr indent="0" lvl="0" marL="0" rtl="0" algn="l">
                        <a:lnSpc>
                          <a:spcPct val="100000"/>
                        </a:lnSpc>
                        <a:spcBef>
                          <a:spcPts val="0"/>
                        </a:spcBef>
                        <a:spcAft>
                          <a:spcPts val="0"/>
                        </a:spcAft>
                        <a:buNone/>
                      </a:pPr>
                      <a:r>
                        <a:rPr lang="en" sz="900">
                          <a:latin typeface="Calibri"/>
                          <a:ea typeface="Calibri"/>
                          <a:cs typeface="Calibri"/>
                          <a:sym typeface="Calibri"/>
                        </a:rPr>
                        <a:t>1</a:t>
                      </a:r>
                      <a:endParaRPr sz="9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0.78914104</a:t>
                      </a:r>
                      <a:r>
                        <a:rPr lang="en" sz="850">
                          <a:latin typeface="Courier New"/>
                          <a:ea typeface="Courier New"/>
                          <a:cs typeface="Courier New"/>
                          <a:sym typeface="Courier New"/>
                        </a:rPr>
                        <a:t>     </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0.78883015</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0.76082328</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0.75</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0.25645933</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0.23225806</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0.91800743</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0.9158278 </a:t>
                      </a:r>
                      <a:r>
                        <a:rPr lang="en" sz="850">
                          <a:latin typeface="Courier New"/>
                          <a:ea typeface="Courier New"/>
                          <a:cs typeface="Courier New"/>
                          <a:sym typeface="Courier New"/>
                        </a:rPr>
                        <a:t> </a:t>
                      </a:r>
                      <a:endParaRPr sz="700"/>
                    </a:p>
                  </a:txBody>
                  <a:tcPr marT="91425" marB="91425" marR="91425" marL="91425"/>
                </a:tc>
              </a:tr>
              <a:tr h="330175">
                <a:tc>
                  <a:txBody>
                    <a:bodyPr/>
                    <a:lstStyle/>
                    <a:p>
                      <a:pPr indent="0" lvl="0" marL="0" rtl="0" algn="l">
                        <a:lnSpc>
                          <a:spcPct val="100000"/>
                        </a:lnSpc>
                        <a:spcBef>
                          <a:spcPts val="0"/>
                        </a:spcBef>
                        <a:spcAft>
                          <a:spcPts val="0"/>
                        </a:spcAft>
                        <a:buNone/>
                      </a:pPr>
                      <a:r>
                        <a:rPr lang="en" sz="900">
                          <a:latin typeface="Calibri"/>
                          <a:ea typeface="Calibri"/>
                          <a:cs typeface="Calibri"/>
                          <a:sym typeface="Calibri"/>
                        </a:rPr>
                        <a:t>2</a:t>
                      </a:r>
                      <a:endParaRPr sz="9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0.79164575</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0.76731249</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0.76223776</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0.69343066</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0.26076555</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0.20430108</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0.91836443</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0.91175841</a:t>
                      </a:r>
                      <a:endParaRPr sz="700"/>
                    </a:p>
                  </a:txBody>
                  <a:tcPr marT="91425" marB="91425" marR="91425" marL="91425"/>
                </a:tc>
              </a:tr>
              <a:tr h="330175">
                <a:tc>
                  <a:txBody>
                    <a:bodyPr/>
                    <a:lstStyle/>
                    <a:p>
                      <a:pPr indent="0" lvl="0" marL="0" rtl="0" algn="l">
                        <a:lnSpc>
                          <a:spcPct val="100000"/>
                        </a:lnSpc>
                        <a:spcBef>
                          <a:spcPts val="0"/>
                        </a:spcBef>
                        <a:spcAft>
                          <a:spcPts val="0"/>
                        </a:spcAft>
                        <a:buNone/>
                      </a:pPr>
                      <a:r>
                        <a:rPr lang="en" sz="900">
                          <a:latin typeface="Calibri"/>
                          <a:ea typeface="Calibri"/>
                          <a:cs typeface="Calibri"/>
                          <a:sym typeface="Calibri"/>
                        </a:rPr>
                        <a:t>3</a:t>
                      </a:r>
                      <a:endParaRPr sz="9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0.79117502</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0.7698894 </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0.75675676</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0.76582278</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0.25454545</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0.26021505</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0.91769802</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0.91839794</a:t>
                      </a:r>
                      <a:endParaRPr sz="700"/>
                    </a:p>
                  </a:txBody>
                  <a:tcPr marT="91425" marB="91425" marR="91425" marL="91425"/>
                </a:tc>
              </a:tr>
              <a:tr h="330175">
                <a:tc>
                  <a:txBody>
                    <a:bodyPr/>
                    <a:lstStyle/>
                    <a:p>
                      <a:pPr indent="0" lvl="0" marL="0" rtl="0" algn="l">
                        <a:lnSpc>
                          <a:spcPct val="100000"/>
                        </a:lnSpc>
                        <a:spcBef>
                          <a:spcPts val="0"/>
                        </a:spcBef>
                        <a:spcAft>
                          <a:spcPts val="0"/>
                        </a:spcAft>
                        <a:buNone/>
                      </a:pPr>
                      <a:r>
                        <a:rPr lang="en" sz="900">
                          <a:latin typeface="Calibri"/>
                          <a:ea typeface="Calibri"/>
                          <a:cs typeface="Calibri"/>
                          <a:sym typeface="Calibri"/>
                        </a:rPr>
                        <a:t>4</a:t>
                      </a:r>
                      <a:endParaRPr sz="9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0.78691871</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0.81183793</a:t>
                      </a:r>
                      <a:r>
                        <a:rPr lang="en" sz="850">
                          <a:latin typeface="Courier New"/>
                          <a:ea typeface="Courier New"/>
                          <a:cs typeface="Courier New"/>
                          <a:sym typeface="Courier New"/>
                        </a:rPr>
                        <a:t> </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0.75689405</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0.7791411 </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0.24952153</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0.27311828</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0.91736481</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0.91989719</a:t>
                      </a:r>
                      <a:endParaRPr sz="700"/>
                    </a:p>
                  </a:txBody>
                  <a:tcPr marT="91425" marB="91425" marR="91425" marL="91425"/>
                </a:tc>
              </a:tr>
              <a:tr h="330175">
                <a:tc>
                  <a:txBody>
                    <a:bodyPr/>
                    <a:lstStyle/>
                    <a:p>
                      <a:pPr indent="0" lvl="0" marL="0" rtl="0" algn="l">
                        <a:lnSpc>
                          <a:spcPct val="100000"/>
                        </a:lnSpc>
                        <a:spcBef>
                          <a:spcPts val="0"/>
                        </a:spcBef>
                        <a:spcAft>
                          <a:spcPts val="0"/>
                        </a:spcAft>
                        <a:buNone/>
                      </a:pPr>
                      <a:r>
                        <a:rPr lang="en" sz="900">
                          <a:latin typeface="Calibri"/>
                          <a:ea typeface="Calibri"/>
                          <a:cs typeface="Calibri"/>
                          <a:sym typeface="Calibri"/>
                        </a:rPr>
                        <a:t>5</a:t>
                      </a:r>
                      <a:endParaRPr sz="9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0.78997671</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0.78546673</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0.75671853</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0.73943662</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0.25598086</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0.22580645</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0.91779322</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0.91497109</a:t>
                      </a:r>
                      <a:endParaRPr sz="700"/>
                    </a:p>
                  </a:txBody>
                  <a:tcPr marT="91425" marB="91425" marR="91425" marL="91425"/>
                </a:tc>
              </a:tr>
              <a:tr h="330175">
                <a:tc>
                  <a:txBody>
                    <a:bodyPr/>
                    <a:lstStyle/>
                    <a:p>
                      <a:pPr indent="0" lvl="0" marL="0" rtl="0" algn="l">
                        <a:lnSpc>
                          <a:spcPct val="100000"/>
                        </a:lnSpc>
                        <a:spcBef>
                          <a:spcPts val="0"/>
                        </a:spcBef>
                        <a:spcAft>
                          <a:spcPts val="0"/>
                        </a:spcAft>
                        <a:buNone/>
                      </a:pPr>
                      <a:r>
                        <a:rPr lang="en" sz="900">
                          <a:latin typeface="Calibri"/>
                          <a:ea typeface="Calibri"/>
                          <a:cs typeface="Calibri"/>
                          <a:sym typeface="Calibri"/>
                        </a:rPr>
                        <a:t>6</a:t>
                      </a:r>
                      <a:endParaRPr sz="9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0.78889382</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0.79088573</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0.7555876 </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0.78343949</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0.25065774</a:t>
                      </a:r>
                      <a:r>
                        <a:rPr lang="en" sz="850">
                          <a:latin typeface="Courier New"/>
                          <a:ea typeface="Courier New"/>
                          <a:cs typeface="Courier New"/>
                          <a:sym typeface="Courier New"/>
                        </a:rPr>
                        <a:t> </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0.26508621</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0.91736678</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0.91966581</a:t>
                      </a:r>
                      <a:endParaRPr sz="700"/>
                    </a:p>
                  </a:txBody>
                  <a:tcPr marT="91425" marB="91425" marR="91425" marL="91425"/>
                </a:tc>
              </a:tr>
              <a:tr h="330175">
                <a:tc>
                  <a:txBody>
                    <a:bodyPr/>
                    <a:lstStyle/>
                    <a:p>
                      <a:pPr indent="0" lvl="0" marL="0" rtl="0" algn="l">
                        <a:lnSpc>
                          <a:spcPct val="100000"/>
                        </a:lnSpc>
                        <a:spcBef>
                          <a:spcPts val="0"/>
                        </a:spcBef>
                        <a:spcAft>
                          <a:spcPts val="0"/>
                        </a:spcAft>
                        <a:buNone/>
                      </a:pPr>
                      <a:r>
                        <a:rPr lang="en" sz="900">
                          <a:latin typeface="Calibri"/>
                          <a:ea typeface="Calibri"/>
                          <a:cs typeface="Calibri"/>
                          <a:sym typeface="Calibri"/>
                        </a:rPr>
                        <a:t>7</a:t>
                      </a:r>
                      <a:endParaRPr sz="9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0.78862672</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0.79513866</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0.75849602</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0.75159236</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0.25089691</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0.25431034</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0.91750958</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0.91752356</a:t>
                      </a:r>
                      <a:endParaRPr sz="700"/>
                    </a:p>
                  </a:txBody>
                  <a:tcPr marT="91425" marB="91425" marR="91425" marL="91425"/>
                </a:tc>
              </a:tr>
              <a:tr h="330175">
                <a:tc>
                  <a:txBody>
                    <a:bodyPr/>
                    <a:lstStyle/>
                    <a:p>
                      <a:pPr indent="0" lvl="0" marL="0" rtl="0" algn="l">
                        <a:lnSpc>
                          <a:spcPct val="100000"/>
                        </a:lnSpc>
                        <a:spcBef>
                          <a:spcPts val="0"/>
                        </a:spcBef>
                        <a:spcAft>
                          <a:spcPts val="0"/>
                        </a:spcAft>
                        <a:buNone/>
                      </a:pPr>
                      <a:r>
                        <a:rPr lang="en" sz="900">
                          <a:latin typeface="Calibri"/>
                          <a:ea typeface="Calibri"/>
                          <a:cs typeface="Calibri"/>
                          <a:sym typeface="Calibri"/>
                        </a:rPr>
                        <a:t>8</a:t>
                      </a:r>
                      <a:endParaRPr sz="9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0.78930692</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0.79107311</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0.7537797 </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0.82550336</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0.25041856</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0.26508621</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0.91727158</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0.92137961</a:t>
                      </a:r>
                      <a:endParaRPr sz="700"/>
                    </a:p>
                  </a:txBody>
                  <a:tcPr marT="91425" marB="91425" marR="91425" marL="91425"/>
                </a:tc>
              </a:tr>
              <a:tr h="330175">
                <a:tc>
                  <a:txBody>
                    <a:bodyPr/>
                    <a:lstStyle/>
                    <a:p>
                      <a:pPr indent="0" lvl="0" marL="0" rtl="0" algn="l">
                        <a:lnSpc>
                          <a:spcPct val="100000"/>
                        </a:lnSpc>
                        <a:spcBef>
                          <a:spcPts val="0"/>
                        </a:spcBef>
                        <a:spcAft>
                          <a:spcPts val="0"/>
                        </a:spcAft>
                        <a:buNone/>
                      </a:pPr>
                      <a:r>
                        <a:rPr lang="en" sz="900">
                          <a:latin typeface="Calibri"/>
                          <a:ea typeface="Calibri"/>
                          <a:cs typeface="Calibri"/>
                          <a:sym typeface="Calibri"/>
                        </a:rPr>
                        <a:t>9</a:t>
                      </a:r>
                      <a:endParaRPr sz="9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0.78929842</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0.78794313</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0.75609756</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0.75287356</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0.2520928 </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0.28232759</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0.91748578</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0.91945159</a:t>
                      </a:r>
                      <a:endParaRPr sz="700"/>
                    </a:p>
                  </a:txBody>
                  <a:tcPr marT="91425" marB="91425" marR="91425" marL="91425"/>
                </a:tc>
              </a:tr>
              <a:tr h="330175">
                <a:tc>
                  <a:txBody>
                    <a:bodyPr/>
                    <a:lstStyle/>
                    <a:p>
                      <a:pPr indent="0" lvl="0" marL="0" rtl="0" algn="l">
                        <a:lnSpc>
                          <a:spcPct val="100000"/>
                        </a:lnSpc>
                        <a:spcBef>
                          <a:spcPts val="0"/>
                        </a:spcBef>
                        <a:spcAft>
                          <a:spcPts val="0"/>
                        </a:spcAft>
                        <a:buNone/>
                      </a:pPr>
                      <a:r>
                        <a:rPr lang="en" sz="900">
                          <a:latin typeface="Calibri"/>
                          <a:ea typeface="Calibri"/>
                          <a:cs typeface="Calibri"/>
                          <a:sym typeface="Calibri"/>
                        </a:rPr>
                        <a:t>10</a:t>
                      </a:r>
                      <a:endParaRPr sz="9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0.78826266</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0.79869259</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0.76397967</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0.73809524</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0.25161445</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0.26724138</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0.91779518</a:t>
                      </a:r>
                      <a:endParaRPr sz="700"/>
                    </a:p>
                  </a:txBody>
                  <a:tcPr marT="91425" marB="91425" marR="91425" marL="91425"/>
                </a:tc>
                <a:tc>
                  <a:txBody>
                    <a:bodyPr/>
                    <a:lstStyle/>
                    <a:p>
                      <a:pPr indent="0" lvl="0" marL="0" rtl="0" algn="l">
                        <a:spcBef>
                          <a:spcPts val="0"/>
                        </a:spcBef>
                        <a:spcAft>
                          <a:spcPts val="0"/>
                        </a:spcAft>
                        <a:buNone/>
                      </a:pPr>
                      <a:r>
                        <a:rPr lang="en" sz="950">
                          <a:latin typeface="Courier New"/>
                          <a:ea typeface="Courier New"/>
                          <a:cs typeface="Courier New"/>
                          <a:sym typeface="Courier New"/>
                        </a:rPr>
                        <a:t>0.91773779</a:t>
                      </a:r>
                      <a:endParaRPr sz="700"/>
                    </a:p>
                  </a:txBody>
                  <a:tcPr marT="91425" marB="91425" marR="91425" marL="91425"/>
                </a:tc>
              </a:tr>
            </a:tbl>
          </a:graphicData>
        </a:graphic>
      </p:graphicFrame>
      <p:sp>
        <p:nvSpPr>
          <p:cNvPr id="274" name="Google Shape;274;p37"/>
          <p:cNvSpPr/>
          <p:nvPr/>
        </p:nvSpPr>
        <p:spPr>
          <a:xfrm>
            <a:off x="2107475" y="1387600"/>
            <a:ext cx="824100" cy="37038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p:nvPr/>
        </p:nvSpPr>
        <p:spPr>
          <a:xfrm>
            <a:off x="3970900" y="1357650"/>
            <a:ext cx="824100" cy="37038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7"/>
          <p:cNvSpPr/>
          <p:nvPr/>
        </p:nvSpPr>
        <p:spPr>
          <a:xfrm>
            <a:off x="5834325" y="1378425"/>
            <a:ext cx="824100" cy="37038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7"/>
          <p:cNvSpPr/>
          <p:nvPr/>
        </p:nvSpPr>
        <p:spPr>
          <a:xfrm>
            <a:off x="7698325" y="1387600"/>
            <a:ext cx="900300" cy="37038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txBox="1"/>
          <p:nvPr>
            <p:ph type="title"/>
          </p:nvPr>
        </p:nvSpPr>
        <p:spPr>
          <a:xfrm>
            <a:off x="623400" y="6785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 - AUC-ROC (Using Stata)</a:t>
            </a:r>
            <a:endParaRPr/>
          </a:p>
        </p:txBody>
      </p:sp>
      <p:pic>
        <p:nvPicPr>
          <p:cNvPr id="283" name="Google Shape;283;p38"/>
          <p:cNvPicPr preferRelativeResize="0"/>
          <p:nvPr/>
        </p:nvPicPr>
        <p:blipFill>
          <a:blip r:embed="rId3">
            <a:alphaModFix/>
          </a:blip>
          <a:stretch>
            <a:fillRect/>
          </a:stretch>
        </p:blipFill>
        <p:spPr>
          <a:xfrm>
            <a:off x="4572000" y="1439825"/>
            <a:ext cx="4385126" cy="3536474"/>
          </a:xfrm>
          <a:prstGeom prst="rect">
            <a:avLst/>
          </a:prstGeom>
          <a:noFill/>
          <a:ln>
            <a:noFill/>
          </a:ln>
        </p:spPr>
      </p:pic>
      <p:pic>
        <p:nvPicPr>
          <p:cNvPr id="284" name="Google Shape;284;p38"/>
          <p:cNvPicPr preferRelativeResize="0"/>
          <p:nvPr/>
        </p:nvPicPr>
        <p:blipFill>
          <a:blip r:embed="rId4">
            <a:alphaModFix/>
          </a:blip>
          <a:stretch>
            <a:fillRect/>
          </a:stretch>
        </p:blipFill>
        <p:spPr>
          <a:xfrm>
            <a:off x="159800" y="2039963"/>
            <a:ext cx="4267201" cy="2336205"/>
          </a:xfrm>
          <a:prstGeom prst="rect">
            <a:avLst/>
          </a:prstGeom>
          <a:noFill/>
          <a:ln>
            <a:noFill/>
          </a:ln>
        </p:spPr>
      </p:pic>
      <p:sp>
        <p:nvSpPr>
          <p:cNvPr id="285" name="Google Shape;285;p38"/>
          <p:cNvSpPr/>
          <p:nvPr/>
        </p:nvSpPr>
        <p:spPr>
          <a:xfrm>
            <a:off x="1199800" y="2858300"/>
            <a:ext cx="636300" cy="15756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8"/>
          <p:cNvSpPr/>
          <p:nvPr/>
        </p:nvSpPr>
        <p:spPr>
          <a:xfrm>
            <a:off x="2739800" y="2858300"/>
            <a:ext cx="494400" cy="15756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8"/>
          <p:cNvSpPr/>
          <p:nvPr/>
        </p:nvSpPr>
        <p:spPr>
          <a:xfrm>
            <a:off x="4941200" y="4575500"/>
            <a:ext cx="1443900" cy="4008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9"/>
          <p:cNvSpPr txBox="1"/>
          <p:nvPr>
            <p:ph type="title"/>
          </p:nvPr>
        </p:nvSpPr>
        <p:spPr>
          <a:xfrm>
            <a:off x="311700" y="172225"/>
            <a:ext cx="8520600" cy="9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XGB and Tree-based Pipeline Optimization Tool (TPOT)</a:t>
            </a:r>
            <a:endParaRPr/>
          </a:p>
        </p:txBody>
      </p:sp>
      <p:pic>
        <p:nvPicPr>
          <p:cNvPr id="293" name="Google Shape;293;p39"/>
          <p:cNvPicPr preferRelativeResize="0"/>
          <p:nvPr/>
        </p:nvPicPr>
        <p:blipFill>
          <a:blip r:embed="rId3">
            <a:alphaModFix/>
          </a:blip>
          <a:stretch>
            <a:fillRect/>
          </a:stretch>
        </p:blipFill>
        <p:spPr>
          <a:xfrm>
            <a:off x="152400" y="1454625"/>
            <a:ext cx="3806811" cy="3536476"/>
          </a:xfrm>
          <a:prstGeom prst="rect">
            <a:avLst/>
          </a:prstGeom>
          <a:noFill/>
          <a:ln>
            <a:noFill/>
          </a:ln>
        </p:spPr>
      </p:pic>
      <p:pic>
        <p:nvPicPr>
          <p:cNvPr id="294" name="Google Shape;294;p39"/>
          <p:cNvPicPr preferRelativeResize="0"/>
          <p:nvPr/>
        </p:nvPicPr>
        <p:blipFill>
          <a:blip r:embed="rId4">
            <a:alphaModFix/>
          </a:blip>
          <a:stretch>
            <a:fillRect/>
          </a:stretch>
        </p:blipFill>
        <p:spPr>
          <a:xfrm>
            <a:off x="4111611" y="1454625"/>
            <a:ext cx="4879989" cy="2874918"/>
          </a:xfrm>
          <a:prstGeom prst="rect">
            <a:avLst/>
          </a:prstGeom>
          <a:noFill/>
          <a:ln>
            <a:noFill/>
          </a:ln>
        </p:spPr>
      </p:pic>
      <p:pic>
        <p:nvPicPr>
          <p:cNvPr id="295" name="Google Shape;295;p39"/>
          <p:cNvPicPr preferRelativeResize="0"/>
          <p:nvPr/>
        </p:nvPicPr>
        <p:blipFill>
          <a:blip r:embed="rId5">
            <a:alphaModFix/>
          </a:blip>
          <a:stretch>
            <a:fillRect/>
          </a:stretch>
        </p:blipFill>
        <p:spPr>
          <a:xfrm>
            <a:off x="4111600" y="4390117"/>
            <a:ext cx="4879999" cy="11585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0"/>
          <p:cNvSpPr txBox="1"/>
          <p:nvPr>
            <p:ph type="title"/>
          </p:nvPr>
        </p:nvSpPr>
        <p:spPr>
          <a:xfrm>
            <a:off x="623400" y="6785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301" name="Google Shape;301;p40"/>
          <p:cNvSpPr txBox="1"/>
          <p:nvPr>
            <p:ph idx="1" type="body"/>
          </p:nvPr>
        </p:nvSpPr>
        <p:spPr>
          <a:xfrm>
            <a:off x="623375" y="1683300"/>
            <a:ext cx="8384100" cy="32604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1000"/>
              </a:spcBef>
              <a:spcAft>
                <a:spcPts val="0"/>
              </a:spcAft>
              <a:buClr>
                <a:srgbClr val="000000"/>
              </a:buClr>
              <a:buSzPts val="1500"/>
              <a:buChar char="●"/>
            </a:pPr>
            <a:r>
              <a:rPr lang="en" sz="1500">
                <a:solidFill>
                  <a:srgbClr val="000000"/>
                </a:solidFill>
                <a:latin typeface="Calibri"/>
                <a:ea typeface="Calibri"/>
                <a:cs typeface="Calibri"/>
                <a:sym typeface="Calibri"/>
              </a:rPr>
              <a:t>Most important predictors for </a:t>
            </a:r>
            <a:r>
              <a:rPr b="1" lang="en" sz="1500" u="sng">
                <a:solidFill>
                  <a:srgbClr val="000000"/>
                </a:solidFill>
                <a:latin typeface="Calibri"/>
                <a:ea typeface="Calibri"/>
                <a:cs typeface="Calibri"/>
                <a:sym typeface="Calibri"/>
              </a:rPr>
              <a:t>high-need, high-cost</a:t>
            </a:r>
            <a:r>
              <a:rPr lang="en" sz="1500">
                <a:solidFill>
                  <a:srgbClr val="000000"/>
                </a:solidFill>
                <a:latin typeface="Calibri"/>
                <a:ea typeface="Calibri"/>
                <a:cs typeface="Calibri"/>
                <a:sym typeface="Calibri"/>
              </a:rPr>
              <a:t> patients</a:t>
            </a:r>
            <a:endParaRPr sz="1500">
              <a:solidFill>
                <a:srgbClr val="000000"/>
              </a:solidFill>
              <a:latin typeface="Calibri"/>
              <a:ea typeface="Calibri"/>
              <a:cs typeface="Calibri"/>
              <a:sym typeface="Calibri"/>
            </a:endParaRPr>
          </a:p>
          <a:p>
            <a:pPr indent="-323850" lvl="1" marL="914400" rtl="0" algn="l">
              <a:lnSpc>
                <a:spcPct val="150000"/>
              </a:lnSpc>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Age</a:t>
            </a:r>
            <a:endParaRPr sz="1500">
              <a:solidFill>
                <a:srgbClr val="000000"/>
              </a:solidFill>
              <a:latin typeface="Calibri"/>
              <a:ea typeface="Calibri"/>
              <a:cs typeface="Calibri"/>
              <a:sym typeface="Calibri"/>
            </a:endParaRPr>
          </a:p>
          <a:p>
            <a:pPr indent="-323850" lvl="1" marL="914400" rtl="0" algn="l">
              <a:lnSpc>
                <a:spcPct val="150000"/>
              </a:lnSpc>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Initial length of hospital stay</a:t>
            </a:r>
            <a:endParaRPr sz="1500">
              <a:solidFill>
                <a:srgbClr val="000000"/>
              </a:solidFill>
              <a:latin typeface="Calibri"/>
              <a:ea typeface="Calibri"/>
              <a:cs typeface="Calibri"/>
              <a:sym typeface="Calibri"/>
            </a:endParaRPr>
          </a:p>
          <a:p>
            <a:pPr indent="-323850" lvl="1" marL="914400" rtl="0" algn="l">
              <a:lnSpc>
                <a:spcPct val="150000"/>
              </a:lnSpc>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Median household income</a:t>
            </a:r>
            <a:endParaRPr sz="1500">
              <a:solidFill>
                <a:srgbClr val="000000"/>
              </a:solidFill>
              <a:latin typeface="Calibri"/>
              <a:ea typeface="Calibri"/>
              <a:cs typeface="Calibri"/>
              <a:sym typeface="Calibri"/>
            </a:endParaRPr>
          </a:p>
          <a:p>
            <a:pPr indent="-323850" lvl="1" marL="914400" rtl="0" algn="l">
              <a:lnSpc>
                <a:spcPct val="150000"/>
              </a:lnSpc>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Charlson </a:t>
            </a:r>
            <a:r>
              <a:rPr lang="en" sz="1500">
                <a:solidFill>
                  <a:srgbClr val="000000"/>
                </a:solidFill>
                <a:latin typeface="Calibri"/>
                <a:ea typeface="Calibri"/>
                <a:cs typeface="Calibri"/>
                <a:sym typeface="Calibri"/>
              </a:rPr>
              <a:t>comorbidity</a:t>
            </a:r>
            <a:r>
              <a:rPr lang="en" sz="1500">
                <a:solidFill>
                  <a:srgbClr val="000000"/>
                </a:solidFill>
                <a:latin typeface="Calibri"/>
                <a:ea typeface="Calibri"/>
                <a:cs typeface="Calibri"/>
                <a:sym typeface="Calibri"/>
              </a:rPr>
              <a:t> index</a:t>
            </a:r>
            <a:endParaRPr sz="1500">
              <a:solidFill>
                <a:srgbClr val="000000"/>
              </a:solidFill>
              <a:latin typeface="Calibri"/>
              <a:ea typeface="Calibri"/>
              <a:cs typeface="Calibri"/>
              <a:sym typeface="Calibri"/>
            </a:endParaRPr>
          </a:p>
          <a:p>
            <a:pPr indent="-323850" lvl="1" marL="914400" rtl="0" algn="l">
              <a:lnSpc>
                <a:spcPct val="150000"/>
              </a:lnSpc>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Frailty risk score</a:t>
            </a:r>
            <a:endParaRPr sz="1500">
              <a:solidFill>
                <a:srgbClr val="000000"/>
              </a:solidFill>
              <a:latin typeface="Calibri"/>
              <a:ea typeface="Calibri"/>
              <a:cs typeface="Calibri"/>
              <a:sym typeface="Calibri"/>
            </a:endParaRPr>
          </a:p>
          <a:p>
            <a:pPr indent="-323850" lvl="0" marL="457200" rtl="0" algn="l">
              <a:lnSpc>
                <a:spcPct val="150000"/>
              </a:lnSpc>
              <a:spcBef>
                <a:spcPts val="0"/>
              </a:spcBef>
              <a:spcAft>
                <a:spcPts val="0"/>
              </a:spcAft>
              <a:buClr>
                <a:srgbClr val="000000"/>
              </a:buClr>
              <a:buSzPts val="1500"/>
              <a:buFont typeface="Calibri"/>
              <a:buChar char="●"/>
            </a:pPr>
            <a:r>
              <a:rPr b="1" lang="en" sz="1500" u="sng">
                <a:solidFill>
                  <a:srgbClr val="000000"/>
                </a:solidFill>
                <a:latin typeface="Calibri"/>
                <a:ea typeface="Calibri"/>
                <a:cs typeface="Calibri"/>
                <a:sym typeface="Calibri"/>
              </a:rPr>
              <a:t>Recursive feature elimination - Machine learning approach was better than logistic regression </a:t>
            </a:r>
            <a:endParaRPr b="1" sz="1500" u="sng">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1"/>
          <p:cNvSpPr txBox="1"/>
          <p:nvPr>
            <p:ph type="title"/>
          </p:nvPr>
        </p:nvSpPr>
        <p:spPr>
          <a:xfrm>
            <a:off x="623400" y="6785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307" name="Google Shape;307;p41"/>
          <p:cNvSpPr txBox="1"/>
          <p:nvPr>
            <p:ph idx="1" type="body"/>
          </p:nvPr>
        </p:nvSpPr>
        <p:spPr>
          <a:xfrm>
            <a:off x="623400" y="1356350"/>
            <a:ext cx="8384100" cy="32604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1000"/>
              </a:spcBef>
              <a:spcAft>
                <a:spcPts val="0"/>
              </a:spcAft>
              <a:buClr>
                <a:srgbClr val="000000"/>
              </a:buClr>
              <a:buSzPts val="1500"/>
              <a:buChar char="●"/>
            </a:pPr>
            <a:r>
              <a:rPr lang="en" sz="1500">
                <a:solidFill>
                  <a:srgbClr val="000000"/>
                </a:solidFill>
                <a:latin typeface="Calibri"/>
                <a:ea typeface="Calibri"/>
                <a:cs typeface="Calibri"/>
                <a:sym typeface="Calibri"/>
              </a:rPr>
              <a:t>Parsimonious model </a:t>
            </a:r>
            <a:endParaRPr sz="1500">
              <a:solidFill>
                <a:srgbClr val="000000"/>
              </a:solidFill>
              <a:latin typeface="Calibri"/>
              <a:ea typeface="Calibri"/>
              <a:cs typeface="Calibri"/>
              <a:sym typeface="Calibri"/>
            </a:endParaRPr>
          </a:p>
          <a:p>
            <a:pPr indent="-323850" lvl="1" marL="914400" rtl="0" algn="l">
              <a:lnSpc>
                <a:spcPct val="150000"/>
              </a:lnSpc>
              <a:spcBef>
                <a:spcPts val="0"/>
              </a:spcBef>
              <a:spcAft>
                <a:spcPts val="0"/>
              </a:spcAft>
              <a:buClr>
                <a:srgbClr val="000000"/>
              </a:buClr>
              <a:buSzPts val="1500"/>
              <a:buChar char="○"/>
            </a:pPr>
            <a:r>
              <a:rPr lang="en" sz="1500">
                <a:solidFill>
                  <a:srgbClr val="000000"/>
                </a:solidFill>
                <a:latin typeface="Calibri"/>
                <a:ea typeface="Calibri"/>
                <a:cs typeface="Calibri"/>
                <a:sym typeface="Calibri"/>
              </a:rPr>
              <a:t>Obtained through machine learning process</a:t>
            </a:r>
            <a:endParaRPr sz="1500">
              <a:solidFill>
                <a:srgbClr val="000000"/>
              </a:solidFill>
              <a:latin typeface="Calibri"/>
              <a:ea typeface="Calibri"/>
              <a:cs typeface="Calibri"/>
              <a:sym typeface="Calibri"/>
            </a:endParaRPr>
          </a:p>
          <a:p>
            <a:pPr indent="-323850" lvl="1" marL="914400" rtl="0" algn="l">
              <a:lnSpc>
                <a:spcPct val="150000"/>
              </a:lnSpc>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Ease of interpretability </a:t>
            </a:r>
            <a:endParaRPr sz="1500">
              <a:solidFill>
                <a:srgbClr val="000000"/>
              </a:solidFill>
              <a:latin typeface="Calibri"/>
              <a:ea typeface="Calibri"/>
              <a:cs typeface="Calibri"/>
              <a:sym typeface="Calibri"/>
            </a:endParaRPr>
          </a:p>
          <a:p>
            <a:pPr indent="-323850" lvl="0" marL="457200" rtl="0" algn="l">
              <a:lnSpc>
                <a:spcPct val="150000"/>
              </a:lnSpc>
              <a:spcBef>
                <a:spcPts val="0"/>
              </a:spcBef>
              <a:spcAft>
                <a:spcPts val="0"/>
              </a:spcAft>
              <a:buClr>
                <a:srgbClr val="000000"/>
              </a:buClr>
              <a:buSzPts val="1500"/>
              <a:buChar char="●"/>
            </a:pPr>
            <a:r>
              <a:rPr lang="en" sz="1500">
                <a:solidFill>
                  <a:srgbClr val="000000"/>
                </a:solidFill>
                <a:latin typeface="Calibri"/>
                <a:ea typeface="Calibri"/>
                <a:cs typeface="Calibri"/>
                <a:sym typeface="Calibri"/>
              </a:rPr>
              <a:t>Feature engineering is important!</a:t>
            </a:r>
            <a:endParaRPr sz="1500">
              <a:solidFill>
                <a:srgbClr val="000000"/>
              </a:solidFill>
              <a:latin typeface="Calibri"/>
              <a:ea typeface="Calibri"/>
              <a:cs typeface="Calibri"/>
              <a:sym typeface="Calibri"/>
            </a:endParaRPr>
          </a:p>
          <a:p>
            <a:pPr indent="-323850" lvl="1" marL="914400" rtl="0" algn="l">
              <a:lnSpc>
                <a:spcPct val="150000"/>
              </a:lnSpc>
              <a:spcBef>
                <a:spcPts val="0"/>
              </a:spcBef>
              <a:spcAft>
                <a:spcPts val="0"/>
              </a:spcAft>
              <a:buClr>
                <a:srgbClr val="000000"/>
              </a:buClr>
              <a:buSzPts val="1500"/>
              <a:buChar char="○"/>
            </a:pPr>
            <a:r>
              <a:rPr lang="en" sz="1500">
                <a:solidFill>
                  <a:srgbClr val="000000"/>
                </a:solidFill>
                <a:latin typeface="Calibri"/>
                <a:ea typeface="Calibri"/>
                <a:cs typeface="Calibri"/>
                <a:sym typeface="Calibri"/>
              </a:rPr>
              <a:t>Recursive feature elimination helps to find the most important features</a:t>
            </a:r>
            <a:endParaRPr sz="1500">
              <a:solidFill>
                <a:srgbClr val="000000"/>
              </a:solidFill>
              <a:latin typeface="Calibri"/>
              <a:ea typeface="Calibri"/>
              <a:cs typeface="Calibri"/>
              <a:sym typeface="Calibri"/>
            </a:endParaRPr>
          </a:p>
          <a:p>
            <a:pPr indent="-323850" lvl="2" marL="1371600" rtl="0" algn="l">
              <a:lnSpc>
                <a:spcPct val="150000"/>
              </a:lnSpc>
              <a:spcBef>
                <a:spcPts val="0"/>
              </a:spcBef>
              <a:spcAft>
                <a:spcPts val="0"/>
              </a:spcAft>
              <a:buClr>
                <a:srgbClr val="000000"/>
              </a:buClr>
              <a:buSzPts val="1500"/>
              <a:buChar char="■"/>
            </a:pPr>
            <a:r>
              <a:rPr lang="en" sz="1500">
                <a:solidFill>
                  <a:srgbClr val="000000"/>
                </a:solidFill>
                <a:latin typeface="Calibri"/>
                <a:ea typeface="Calibri"/>
                <a:cs typeface="Calibri"/>
                <a:sym typeface="Calibri"/>
              </a:rPr>
              <a:t>More efficient than traditional approaches</a:t>
            </a:r>
            <a:endParaRPr sz="1500">
              <a:solidFill>
                <a:srgbClr val="000000"/>
              </a:solidFill>
              <a:latin typeface="Calibri"/>
              <a:ea typeface="Calibri"/>
              <a:cs typeface="Calibri"/>
              <a:sym typeface="Calibri"/>
            </a:endParaRPr>
          </a:p>
          <a:p>
            <a:pPr indent="-323850" lvl="2" marL="1371600" rtl="0" algn="l">
              <a:lnSpc>
                <a:spcPct val="150000"/>
              </a:lnSpc>
              <a:spcBef>
                <a:spcPts val="0"/>
              </a:spcBef>
              <a:spcAft>
                <a:spcPts val="0"/>
              </a:spcAft>
              <a:buClr>
                <a:srgbClr val="000000"/>
              </a:buClr>
              <a:buSzPts val="1500"/>
              <a:buChar char="■"/>
            </a:pPr>
            <a:r>
              <a:rPr lang="en" sz="1500">
                <a:solidFill>
                  <a:srgbClr val="000000"/>
                </a:solidFill>
                <a:latin typeface="Calibri"/>
                <a:ea typeface="Calibri"/>
                <a:cs typeface="Calibri"/>
                <a:sym typeface="Calibri"/>
              </a:rPr>
              <a:t>Saves time and computing power</a:t>
            </a:r>
            <a:endParaRPr sz="1500">
              <a:solidFill>
                <a:srgbClr val="000000"/>
              </a:solidFill>
              <a:latin typeface="Calibri"/>
              <a:ea typeface="Calibri"/>
              <a:cs typeface="Calibri"/>
              <a:sym typeface="Calibri"/>
            </a:endParaRPr>
          </a:p>
          <a:p>
            <a:pPr indent="-323850" lvl="0" marL="457200" rtl="0" algn="l">
              <a:lnSpc>
                <a:spcPct val="150000"/>
              </a:lnSpc>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Cross-validation helps to improve your model </a:t>
            </a:r>
            <a:endParaRPr sz="1500">
              <a:solidFill>
                <a:srgbClr val="000000"/>
              </a:solidFill>
              <a:latin typeface="Calibri"/>
              <a:ea typeface="Calibri"/>
              <a:cs typeface="Calibri"/>
              <a:sym typeface="Calibri"/>
            </a:endParaRPr>
          </a:p>
          <a:p>
            <a:pPr indent="-323850" lvl="0" marL="457200" rtl="0" algn="l">
              <a:lnSpc>
                <a:spcPct val="150000"/>
              </a:lnSpc>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Saved by the viz - initially analyzed the </a:t>
            </a:r>
            <a:r>
              <a:rPr lang="en" sz="1500" u="sng">
                <a:solidFill>
                  <a:srgbClr val="000000"/>
                </a:solidFill>
                <a:latin typeface="Calibri"/>
                <a:ea typeface="Calibri"/>
                <a:cs typeface="Calibri"/>
                <a:sym typeface="Calibri"/>
              </a:rPr>
              <a:t>bottom</a:t>
            </a:r>
            <a:r>
              <a:rPr lang="en" sz="1500">
                <a:solidFill>
                  <a:srgbClr val="000000"/>
                </a:solidFill>
                <a:latin typeface="Calibri"/>
                <a:ea typeface="Calibri"/>
                <a:cs typeface="Calibri"/>
                <a:sym typeface="Calibri"/>
              </a:rPr>
              <a:t> decile of patients by hospitalization time/month</a:t>
            </a:r>
            <a:endParaRPr sz="1500">
              <a:solidFill>
                <a:srgbClr val="000000"/>
              </a:solidFill>
              <a:latin typeface="Calibri"/>
              <a:ea typeface="Calibri"/>
              <a:cs typeface="Calibri"/>
              <a:sym typeface="Calibri"/>
            </a:endParaRPr>
          </a:p>
          <a:p>
            <a:pPr indent="-323850" lvl="1" marL="914400" rtl="0" algn="l">
              <a:lnSpc>
                <a:spcPct val="150000"/>
              </a:lnSpc>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V</a:t>
            </a:r>
            <a:r>
              <a:rPr lang="en" sz="1500">
                <a:solidFill>
                  <a:srgbClr val="000000"/>
                </a:solidFill>
                <a:latin typeface="Calibri"/>
                <a:ea typeface="Calibri"/>
                <a:cs typeface="Calibri"/>
                <a:sym typeface="Calibri"/>
              </a:rPr>
              <a:t>isualize your data for correctness before feeding it into any ML algorithm</a:t>
            </a:r>
            <a:endParaRPr sz="1500">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623400" y="6785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77" name="Google Shape;77;p15"/>
          <p:cNvSpPr txBox="1"/>
          <p:nvPr>
            <p:ph idx="1" type="body"/>
          </p:nvPr>
        </p:nvSpPr>
        <p:spPr>
          <a:xfrm>
            <a:off x="623375" y="1683300"/>
            <a:ext cx="8384100" cy="3260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Clr>
                <a:srgbClr val="000000"/>
              </a:buClr>
              <a:buSzPts val="1800"/>
              <a:buChar char="●"/>
            </a:pPr>
            <a:r>
              <a:rPr b="1" lang="en" sz="1800">
                <a:solidFill>
                  <a:srgbClr val="000000"/>
                </a:solidFill>
                <a:latin typeface="Calibri"/>
                <a:ea typeface="Calibri"/>
                <a:cs typeface="Calibri"/>
                <a:sym typeface="Calibri"/>
              </a:rPr>
              <a:t>Background</a:t>
            </a:r>
            <a:endParaRPr b="1" sz="1800">
              <a:solidFill>
                <a:srgbClr val="000000"/>
              </a:solidFill>
              <a:latin typeface="Calibri"/>
              <a:ea typeface="Calibri"/>
              <a:cs typeface="Calibri"/>
              <a:sym typeface="Calibri"/>
            </a:endParaRPr>
          </a:p>
          <a:p>
            <a:pPr indent="-342900" lvl="0" marL="457200" rtl="0" algn="l">
              <a:lnSpc>
                <a:spcPct val="150000"/>
              </a:lnSpc>
              <a:spcBef>
                <a:spcPts val="0"/>
              </a:spcBef>
              <a:spcAft>
                <a:spcPts val="0"/>
              </a:spcAft>
              <a:buClr>
                <a:srgbClr val="000000"/>
              </a:buClr>
              <a:buSzPts val="1800"/>
              <a:buFont typeface="Calibri"/>
              <a:buChar char="●"/>
            </a:pPr>
            <a:r>
              <a:rPr b="1" lang="en" sz="1800">
                <a:solidFill>
                  <a:srgbClr val="000000"/>
                </a:solidFill>
                <a:latin typeface="Calibri"/>
                <a:ea typeface="Calibri"/>
                <a:cs typeface="Calibri"/>
                <a:sym typeface="Calibri"/>
              </a:rPr>
              <a:t>Methods</a:t>
            </a:r>
            <a:endParaRPr b="1" sz="1800">
              <a:solidFill>
                <a:srgbClr val="000000"/>
              </a:solidFill>
              <a:latin typeface="Calibri"/>
              <a:ea typeface="Calibri"/>
              <a:cs typeface="Calibri"/>
              <a:sym typeface="Calibri"/>
            </a:endParaRPr>
          </a:p>
          <a:p>
            <a:pPr indent="-342900" lvl="0" marL="457200" rtl="0" algn="l">
              <a:lnSpc>
                <a:spcPct val="150000"/>
              </a:lnSpc>
              <a:spcBef>
                <a:spcPts val="0"/>
              </a:spcBef>
              <a:spcAft>
                <a:spcPts val="0"/>
              </a:spcAft>
              <a:buClr>
                <a:srgbClr val="000000"/>
              </a:buClr>
              <a:buSzPts val="1800"/>
              <a:buFont typeface="Calibri"/>
              <a:buChar char="●"/>
            </a:pPr>
            <a:r>
              <a:rPr b="1" lang="en" sz="1800">
                <a:solidFill>
                  <a:srgbClr val="000000"/>
                </a:solidFill>
                <a:latin typeface="Calibri"/>
                <a:ea typeface="Calibri"/>
                <a:cs typeface="Calibri"/>
                <a:sym typeface="Calibri"/>
              </a:rPr>
              <a:t>Results</a:t>
            </a:r>
            <a:endParaRPr b="1" sz="1800">
              <a:solidFill>
                <a:srgbClr val="000000"/>
              </a:solidFill>
              <a:latin typeface="Calibri"/>
              <a:ea typeface="Calibri"/>
              <a:cs typeface="Calibri"/>
              <a:sym typeface="Calibri"/>
            </a:endParaRPr>
          </a:p>
          <a:p>
            <a:pPr indent="-342900" lvl="1" marL="914400" rtl="0" algn="l">
              <a:lnSpc>
                <a:spcPct val="150000"/>
              </a:lnSpc>
              <a:spcBef>
                <a:spcPts val="0"/>
              </a:spcBef>
              <a:spcAft>
                <a:spcPts val="0"/>
              </a:spcAft>
              <a:buClr>
                <a:srgbClr val="000000"/>
              </a:buClr>
              <a:buSzPts val="1800"/>
              <a:buFont typeface="Calibri"/>
              <a:buChar char="○"/>
            </a:pPr>
            <a:r>
              <a:rPr b="1" lang="en" sz="1800">
                <a:solidFill>
                  <a:srgbClr val="000000"/>
                </a:solidFill>
                <a:latin typeface="Calibri"/>
                <a:ea typeface="Calibri"/>
                <a:cs typeface="Calibri"/>
                <a:sym typeface="Calibri"/>
              </a:rPr>
              <a:t>Cohort</a:t>
            </a:r>
            <a:endParaRPr b="1" sz="1800">
              <a:solidFill>
                <a:srgbClr val="000000"/>
              </a:solidFill>
              <a:latin typeface="Calibri"/>
              <a:ea typeface="Calibri"/>
              <a:cs typeface="Calibri"/>
              <a:sym typeface="Calibri"/>
            </a:endParaRPr>
          </a:p>
          <a:p>
            <a:pPr indent="-342900" lvl="1" marL="914400" rtl="0" algn="l">
              <a:lnSpc>
                <a:spcPct val="150000"/>
              </a:lnSpc>
              <a:spcBef>
                <a:spcPts val="0"/>
              </a:spcBef>
              <a:spcAft>
                <a:spcPts val="0"/>
              </a:spcAft>
              <a:buClr>
                <a:srgbClr val="000000"/>
              </a:buClr>
              <a:buSzPts val="1800"/>
              <a:buFont typeface="Calibri"/>
              <a:buChar char="○"/>
            </a:pPr>
            <a:r>
              <a:rPr b="1" lang="en" sz="1800">
                <a:solidFill>
                  <a:srgbClr val="000000"/>
                </a:solidFill>
                <a:latin typeface="Calibri"/>
                <a:ea typeface="Calibri"/>
                <a:cs typeface="Calibri"/>
                <a:sym typeface="Calibri"/>
              </a:rPr>
              <a:t>Model</a:t>
            </a:r>
            <a:endParaRPr b="1" sz="1800">
              <a:solidFill>
                <a:srgbClr val="000000"/>
              </a:solidFill>
              <a:latin typeface="Calibri"/>
              <a:ea typeface="Calibri"/>
              <a:cs typeface="Calibri"/>
              <a:sym typeface="Calibri"/>
            </a:endParaRPr>
          </a:p>
          <a:p>
            <a:pPr indent="-342900" lvl="0" marL="457200" rtl="0" algn="l">
              <a:lnSpc>
                <a:spcPct val="150000"/>
              </a:lnSpc>
              <a:spcBef>
                <a:spcPts val="0"/>
              </a:spcBef>
              <a:spcAft>
                <a:spcPts val="0"/>
              </a:spcAft>
              <a:buClr>
                <a:srgbClr val="000000"/>
              </a:buClr>
              <a:buSzPts val="1800"/>
              <a:buFont typeface="Calibri"/>
              <a:buChar char="●"/>
            </a:pPr>
            <a:r>
              <a:rPr b="1" lang="en" sz="1800">
                <a:solidFill>
                  <a:srgbClr val="000000"/>
                </a:solidFill>
                <a:latin typeface="Calibri"/>
                <a:ea typeface="Calibri"/>
                <a:cs typeface="Calibri"/>
                <a:sym typeface="Calibri"/>
              </a:rPr>
              <a:t>Conclusions</a:t>
            </a:r>
            <a:endParaRPr b="1" sz="1800">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2"/>
          <p:cNvSpPr txBox="1"/>
          <p:nvPr>
            <p:ph type="title"/>
          </p:nvPr>
        </p:nvSpPr>
        <p:spPr>
          <a:xfrm>
            <a:off x="623400" y="6785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most importantly...</a:t>
            </a:r>
            <a:endParaRPr/>
          </a:p>
        </p:txBody>
      </p:sp>
      <p:pic>
        <p:nvPicPr>
          <p:cNvPr id="313" name="Google Shape;313;p42"/>
          <p:cNvPicPr preferRelativeResize="0"/>
          <p:nvPr/>
        </p:nvPicPr>
        <p:blipFill>
          <a:blip r:embed="rId3">
            <a:alphaModFix/>
          </a:blip>
          <a:stretch>
            <a:fillRect/>
          </a:stretch>
        </p:blipFill>
        <p:spPr>
          <a:xfrm>
            <a:off x="2080773" y="1331325"/>
            <a:ext cx="4934601" cy="3579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623400" y="6785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Acknowledgements</a:t>
            </a:r>
            <a:endParaRPr/>
          </a:p>
        </p:txBody>
      </p:sp>
      <p:sp>
        <p:nvSpPr>
          <p:cNvPr id="319" name="Google Shape;319;p43"/>
          <p:cNvSpPr txBox="1"/>
          <p:nvPr>
            <p:ph idx="1" type="body"/>
          </p:nvPr>
        </p:nvSpPr>
        <p:spPr>
          <a:xfrm>
            <a:off x="623400" y="1356350"/>
            <a:ext cx="8384100" cy="32604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1000"/>
              </a:spcBef>
              <a:spcAft>
                <a:spcPts val="0"/>
              </a:spcAft>
              <a:buClr>
                <a:srgbClr val="000000"/>
              </a:buClr>
              <a:buSzPts val="2000"/>
              <a:buChar char="●"/>
            </a:pPr>
            <a:r>
              <a:rPr lang="en" sz="2000">
                <a:solidFill>
                  <a:srgbClr val="000000"/>
                </a:solidFill>
                <a:latin typeface="Calibri"/>
                <a:ea typeface="Calibri"/>
                <a:cs typeface="Calibri"/>
                <a:sym typeface="Calibri"/>
              </a:rPr>
              <a:t>Alan Cecil</a:t>
            </a:r>
            <a:endParaRPr sz="2000">
              <a:solidFill>
                <a:srgbClr val="000000"/>
              </a:solidFill>
              <a:latin typeface="Calibri"/>
              <a:ea typeface="Calibri"/>
              <a:cs typeface="Calibri"/>
              <a:sym typeface="Calibri"/>
            </a:endParaRPr>
          </a:p>
          <a:p>
            <a:pPr indent="-355600" lvl="0" marL="457200" rtl="0" algn="l">
              <a:lnSpc>
                <a:spcPct val="150000"/>
              </a:lnSpc>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Peter Chen</a:t>
            </a:r>
            <a:endParaRPr sz="2000">
              <a:solidFill>
                <a:srgbClr val="000000"/>
              </a:solidFill>
              <a:latin typeface="Calibri"/>
              <a:ea typeface="Calibri"/>
              <a:cs typeface="Calibri"/>
              <a:sym typeface="Calibri"/>
            </a:endParaRPr>
          </a:p>
          <a:p>
            <a:pPr indent="-355600" lvl="0" marL="457200" rtl="0" algn="l">
              <a:lnSpc>
                <a:spcPct val="150000"/>
              </a:lnSpc>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Our classmates</a:t>
            </a:r>
            <a:endParaRPr sz="2000">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44"/>
          <p:cNvPicPr preferRelativeResize="0"/>
          <p:nvPr/>
        </p:nvPicPr>
        <p:blipFill>
          <a:blip r:embed="rId3">
            <a:alphaModFix/>
          </a:blip>
          <a:stretch>
            <a:fillRect/>
          </a:stretch>
        </p:blipFill>
        <p:spPr>
          <a:xfrm>
            <a:off x="942975" y="152400"/>
            <a:ext cx="7258051" cy="483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56015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83" name="Google Shape;83;p16"/>
          <p:cNvSpPr txBox="1"/>
          <p:nvPr>
            <p:ph idx="1" type="body"/>
          </p:nvPr>
        </p:nvSpPr>
        <p:spPr>
          <a:xfrm>
            <a:off x="311700" y="1505700"/>
            <a:ext cx="3999900" cy="3260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1000"/>
              </a:spcBef>
              <a:spcAft>
                <a:spcPts val="0"/>
              </a:spcAft>
              <a:buClr>
                <a:srgbClr val="000000"/>
              </a:buClr>
              <a:buSzPts val="1200"/>
              <a:buChar char="●"/>
            </a:pPr>
            <a:r>
              <a:rPr lang="en" sz="1200">
                <a:solidFill>
                  <a:srgbClr val="000000"/>
                </a:solidFill>
                <a:latin typeface="Calibri"/>
                <a:ea typeface="Calibri"/>
                <a:cs typeface="Calibri"/>
                <a:sym typeface="Calibri"/>
              </a:rPr>
              <a:t>Inflammatory bowel diseases (IBD) are chronic conditions that affects approximately 1.3 – 3 million people in the United States</a:t>
            </a:r>
            <a:endParaRPr sz="1200">
              <a:solidFill>
                <a:srgbClr val="000000"/>
              </a:solidFill>
              <a:latin typeface="Calibri"/>
              <a:ea typeface="Calibri"/>
              <a:cs typeface="Calibri"/>
              <a:sym typeface="Calibri"/>
            </a:endParaRPr>
          </a:p>
          <a:p>
            <a:pPr indent="-304800" lvl="0" marL="4572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1 of the top 5 most expensive GI conditions</a:t>
            </a:r>
            <a:endParaRPr sz="1200">
              <a:solidFill>
                <a:srgbClr val="000000"/>
              </a:solidFill>
              <a:latin typeface="Calibri"/>
              <a:ea typeface="Calibri"/>
              <a:cs typeface="Calibri"/>
              <a:sym typeface="Calibri"/>
            </a:endParaRPr>
          </a:p>
          <a:p>
            <a:pPr indent="-304800" lvl="0" marL="4572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More than $10 billion in the United States</a:t>
            </a:r>
            <a:endParaRPr sz="1200">
              <a:solidFill>
                <a:srgbClr val="000000"/>
              </a:solidFill>
              <a:latin typeface="Calibri"/>
              <a:ea typeface="Calibri"/>
              <a:cs typeface="Calibri"/>
              <a:sym typeface="Calibri"/>
            </a:endParaRPr>
          </a:p>
          <a:p>
            <a:pPr indent="-304800" lvl="0" marL="457200" rtl="0" algn="l">
              <a:lnSpc>
                <a:spcPct val="150000"/>
              </a:lnSpc>
              <a:spcBef>
                <a:spcPts val="0"/>
              </a:spcBef>
              <a:spcAft>
                <a:spcPts val="0"/>
              </a:spcAft>
              <a:buClr>
                <a:srgbClr val="000000"/>
              </a:buClr>
              <a:buSzPts val="1200"/>
              <a:buFont typeface="Calibri"/>
              <a:buChar char="●"/>
            </a:pPr>
            <a:r>
              <a:rPr b="1" lang="en" sz="1200" u="sng">
                <a:solidFill>
                  <a:srgbClr val="000000"/>
                </a:solidFill>
                <a:latin typeface="Calibri"/>
                <a:ea typeface="Calibri"/>
                <a:cs typeface="Calibri"/>
                <a:sym typeface="Calibri"/>
              </a:rPr>
              <a:t>Number one driver of healthcare costs in IBD patients is unplanned healthcare utilization ( hospitalizations/readmissions)</a:t>
            </a:r>
            <a:endParaRPr b="1" sz="1200" u="sng">
              <a:solidFill>
                <a:srgbClr val="000000"/>
              </a:solidFill>
              <a:latin typeface="Calibri"/>
              <a:ea typeface="Calibri"/>
              <a:cs typeface="Calibri"/>
              <a:sym typeface="Calibri"/>
            </a:endParaRPr>
          </a:p>
          <a:p>
            <a:pPr indent="-304800" lvl="0" marL="4572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Medicare’s Readmissions Reduction Program</a:t>
            </a:r>
            <a:endParaRPr sz="1200">
              <a:solidFill>
                <a:srgbClr val="000000"/>
              </a:solidFill>
              <a:latin typeface="Calibri"/>
              <a:ea typeface="Calibri"/>
              <a:cs typeface="Calibri"/>
              <a:sym typeface="Calibri"/>
            </a:endParaRPr>
          </a:p>
          <a:p>
            <a:pPr indent="-304800" lvl="1" marL="9144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Evaluates 30-day readmission as a core component of hospital performance quality metric </a:t>
            </a:r>
            <a:endParaRPr sz="1200">
              <a:solidFill>
                <a:srgbClr val="000000"/>
              </a:solidFill>
              <a:latin typeface="Calibri"/>
              <a:ea typeface="Calibri"/>
              <a:cs typeface="Calibri"/>
              <a:sym typeface="Calibri"/>
            </a:endParaRPr>
          </a:p>
          <a:p>
            <a:pPr indent="0" lvl="0" marL="0" rtl="0" algn="l">
              <a:lnSpc>
                <a:spcPct val="150000"/>
              </a:lnSpc>
              <a:spcBef>
                <a:spcPts val="1000"/>
              </a:spcBef>
              <a:spcAft>
                <a:spcPts val="0"/>
              </a:spcAft>
              <a:buNone/>
            </a:pPr>
            <a:r>
              <a:t/>
            </a:r>
            <a:endParaRPr sz="1200">
              <a:solidFill>
                <a:srgbClr val="000000"/>
              </a:solidFill>
              <a:latin typeface="Calibri"/>
              <a:ea typeface="Calibri"/>
              <a:cs typeface="Calibri"/>
              <a:sym typeface="Calibri"/>
            </a:endParaRPr>
          </a:p>
        </p:txBody>
      </p:sp>
      <p:pic>
        <p:nvPicPr>
          <p:cNvPr id="84" name="Google Shape;84;p16"/>
          <p:cNvPicPr preferRelativeResize="0"/>
          <p:nvPr/>
        </p:nvPicPr>
        <p:blipFill>
          <a:blip r:embed="rId3">
            <a:alphaModFix/>
          </a:blip>
          <a:stretch>
            <a:fillRect/>
          </a:stretch>
        </p:blipFill>
        <p:spPr>
          <a:xfrm>
            <a:off x="4845000" y="1353225"/>
            <a:ext cx="4112470" cy="3714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90" name="Google Shape;90;p17"/>
          <p:cNvSpPr txBox="1"/>
          <p:nvPr>
            <p:ph idx="1" type="body"/>
          </p:nvPr>
        </p:nvSpPr>
        <p:spPr>
          <a:xfrm>
            <a:off x="232975" y="1505700"/>
            <a:ext cx="4077300" cy="3260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1000"/>
              </a:spcBef>
              <a:spcAft>
                <a:spcPts val="0"/>
              </a:spcAft>
              <a:buClr>
                <a:srgbClr val="000000"/>
              </a:buClr>
              <a:buSzPts val="1200"/>
              <a:buFont typeface="Calibri"/>
              <a:buChar char="●"/>
            </a:pPr>
            <a:r>
              <a:rPr b="1" lang="en" sz="1200" u="sng">
                <a:solidFill>
                  <a:srgbClr val="000000"/>
                </a:solidFill>
                <a:latin typeface="Calibri"/>
                <a:ea typeface="Calibri"/>
                <a:cs typeface="Calibri"/>
                <a:sym typeface="Calibri"/>
              </a:rPr>
              <a:t>30-day readmission fails to capture overall burden of hospitalization</a:t>
            </a:r>
            <a:endParaRPr b="1" sz="1200" u="sng">
              <a:solidFill>
                <a:srgbClr val="000000"/>
              </a:solidFill>
              <a:latin typeface="Calibri"/>
              <a:ea typeface="Calibri"/>
              <a:cs typeface="Calibri"/>
              <a:sym typeface="Calibri"/>
            </a:endParaRPr>
          </a:p>
          <a:p>
            <a:pPr indent="-304800" lvl="1" marL="914400" rtl="0" algn="l">
              <a:lnSpc>
                <a:spcPct val="150000"/>
              </a:lnSpc>
              <a:spcBef>
                <a:spcPts val="0"/>
              </a:spcBef>
              <a:spcAft>
                <a:spcPts val="0"/>
              </a:spcAft>
              <a:buClr>
                <a:srgbClr val="000000"/>
              </a:buClr>
              <a:buSzPts val="1200"/>
              <a:buFont typeface="Calibri"/>
              <a:buAutoNum type="alphaLcPeriod"/>
            </a:pPr>
            <a:r>
              <a:rPr lang="en" sz="1200">
                <a:solidFill>
                  <a:srgbClr val="000000"/>
                </a:solidFill>
                <a:latin typeface="Calibri"/>
                <a:ea typeface="Calibri"/>
                <a:cs typeface="Calibri"/>
                <a:sym typeface="Calibri"/>
              </a:rPr>
              <a:t>Some patients who are ‘high consumers’ of healthcare may not be admitted within 30-days of admission (patient A)</a:t>
            </a:r>
            <a:endParaRPr sz="1200">
              <a:solidFill>
                <a:srgbClr val="000000"/>
              </a:solidFill>
              <a:latin typeface="Calibri"/>
              <a:ea typeface="Calibri"/>
              <a:cs typeface="Calibri"/>
              <a:sym typeface="Calibri"/>
            </a:endParaRPr>
          </a:p>
          <a:p>
            <a:pPr indent="-304800" lvl="1" marL="914400" rtl="0" algn="l">
              <a:lnSpc>
                <a:spcPct val="150000"/>
              </a:lnSpc>
              <a:spcBef>
                <a:spcPts val="0"/>
              </a:spcBef>
              <a:spcAft>
                <a:spcPts val="0"/>
              </a:spcAft>
              <a:buClr>
                <a:srgbClr val="000000"/>
              </a:buClr>
              <a:buSzPts val="1200"/>
              <a:buFont typeface="Calibri"/>
              <a:buAutoNum type="alphaLcPeriod"/>
            </a:pPr>
            <a:r>
              <a:rPr lang="en" sz="1200">
                <a:solidFill>
                  <a:srgbClr val="000000"/>
                </a:solidFill>
                <a:latin typeface="Calibri"/>
                <a:ea typeface="Calibri"/>
                <a:cs typeface="Calibri"/>
                <a:sym typeface="Calibri"/>
              </a:rPr>
              <a:t>Even among patients with 30-day readmission, there may be some who have multiple subsequent hospitalizations and others with just one-time readmission (patient B)</a:t>
            </a:r>
            <a:endParaRPr sz="1200">
              <a:solidFill>
                <a:srgbClr val="000000"/>
              </a:solidFill>
              <a:latin typeface="Calibri"/>
              <a:ea typeface="Calibri"/>
              <a:cs typeface="Calibri"/>
              <a:sym typeface="Calibri"/>
            </a:endParaRPr>
          </a:p>
          <a:p>
            <a:pPr indent="-304800" lvl="1" marL="914400" rtl="0" algn="l">
              <a:lnSpc>
                <a:spcPct val="150000"/>
              </a:lnSpc>
              <a:spcBef>
                <a:spcPts val="0"/>
              </a:spcBef>
              <a:spcAft>
                <a:spcPts val="0"/>
              </a:spcAft>
              <a:buClr>
                <a:srgbClr val="000000"/>
              </a:buClr>
              <a:buSzPts val="1200"/>
              <a:buFont typeface="Calibri"/>
              <a:buAutoNum type="alphaLcPeriod"/>
            </a:pPr>
            <a:r>
              <a:rPr lang="en" sz="1200">
                <a:solidFill>
                  <a:srgbClr val="000000"/>
                </a:solidFill>
                <a:latin typeface="Calibri"/>
                <a:ea typeface="Calibri"/>
                <a:cs typeface="Calibri"/>
                <a:sym typeface="Calibri"/>
              </a:rPr>
              <a:t>Patients may have varying lengths of hospitalization, with </a:t>
            </a:r>
            <a:r>
              <a:rPr lang="en" sz="1200">
                <a:solidFill>
                  <a:srgbClr val="000000"/>
                </a:solidFill>
                <a:latin typeface="Calibri"/>
                <a:ea typeface="Calibri"/>
                <a:cs typeface="Calibri"/>
                <a:sym typeface="Calibri"/>
              </a:rPr>
              <a:t>disproportionate</a:t>
            </a:r>
            <a:r>
              <a:rPr lang="en" sz="1200">
                <a:solidFill>
                  <a:srgbClr val="000000"/>
                </a:solidFill>
                <a:latin typeface="Calibri"/>
                <a:ea typeface="Calibri"/>
                <a:cs typeface="Calibri"/>
                <a:sym typeface="Calibri"/>
              </a:rPr>
              <a:t> costs (patient C)</a:t>
            </a:r>
            <a:endParaRPr sz="1200">
              <a:solidFill>
                <a:srgbClr val="000000"/>
              </a:solidFill>
              <a:latin typeface="Calibri"/>
              <a:ea typeface="Calibri"/>
              <a:cs typeface="Calibri"/>
              <a:sym typeface="Calibri"/>
            </a:endParaRPr>
          </a:p>
        </p:txBody>
      </p:sp>
      <p:pic>
        <p:nvPicPr>
          <p:cNvPr id="91" name="Google Shape;91;p17"/>
          <p:cNvPicPr preferRelativeResize="0"/>
          <p:nvPr/>
        </p:nvPicPr>
        <p:blipFill>
          <a:blip r:embed="rId3">
            <a:alphaModFix/>
          </a:blip>
          <a:stretch>
            <a:fillRect/>
          </a:stretch>
        </p:blipFill>
        <p:spPr>
          <a:xfrm>
            <a:off x="4363925" y="2659250"/>
            <a:ext cx="4664201" cy="953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p:nvPr/>
        </p:nvSpPr>
        <p:spPr>
          <a:xfrm>
            <a:off x="5434132" y="1346984"/>
            <a:ext cx="3278700" cy="15579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txBox="1"/>
          <p:nvPr>
            <p:ph type="title"/>
          </p:nvPr>
        </p:nvSpPr>
        <p:spPr>
          <a:xfrm>
            <a:off x="623400" y="6785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Aim</a:t>
            </a:r>
            <a:endParaRPr/>
          </a:p>
        </p:txBody>
      </p:sp>
      <p:sp>
        <p:nvSpPr>
          <p:cNvPr id="98" name="Google Shape;98;p18"/>
          <p:cNvSpPr txBox="1"/>
          <p:nvPr>
            <p:ph idx="1" type="body"/>
          </p:nvPr>
        </p:nvSpPr>
        <p:spPr>
          <a:xfrm>
            <a:off x="310825" y="1402075"/>
            <a:ext cx="4566300" cy="34233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b="1" lang="en" sz="1200">
                <a:solidFill>
                  <a:srgbClr val="000000"/>
                </a:solidFill>
                <a:latin typeface="Calibri"/>
                <a:ea typeface="Calibri"/>
                <a:cs typeface="Calibri"/>
                <a:sym typeface="Calibri"/>
              </a:rPr>
              <a:t>Primary Outcome</a:t>
            </a:r>
            <a:endParaRPr b="1" sz="1200">
              <a:solidFill>
                <a:srgbClr val="000000"/>
              </a:solidFill>
              <a:latin typeface="Calibri"/>
              <a:ea typeface="Calibri"/>
              <a:cs typeface="Calibri"/>
              <a:sym typeface="Calibri"/>
            </a:endParaRPr>
          </a:p>
          <a:p>
            <a:pPr indent="-304800" lvl="0" marL="457200" rtl="0" algn="l">
              <a:lnSpc>
                <a:spcPct val="150000"/>
              </a:lnSpc>
              <a:spcBef>
                <a:spcPts val="1000"/>
              </a:spcBef>
              <a:spcAft>
                <a:spcPts val="0"/>
              </a:spcAft>
              <a:buClr>
                <a:srgbClr val="000000"/>
              </a:buClr>
              <a:buSzPts val="1200"/>
              <a:buChar char="●"/>
            </a:pPr>
            <a:r>
              <a:rPr lang="en" sz="1200">
                <a:solidFill>
                  <a:srgbClr val="000000"/>
                </a:solidFill>
                <a:latin typeface="Calibri"/>
                <a:ea typeface="Calibri"/>
                <a:cs typeface="Calibri"/>
                <a:sym typeface="Calibri"/>
              </a:rPr>
              <a:t>Characterize patients who are </a:t>
            </a:r>
            <a:r>
              <a:rPr b="1" lang="en" sz="1200" u="sng">
                <a:solidFill>
                  <a:srgbClr val="000000"/>
                </a:solidFill>
                <a:latin typeface="Calibri"/>
                <a:ea typeface="Calibri"/>
                <a:cs typeface="Calibri"/>
                <a:sym typeface="Calibri"/>
              </a:rPr>
              <a:t>high-need, high-cost (HNHC)</a:t>
            </a:r>
            <a:endParaRPr b="1" sz="1200" u="sng">
              <a:solidFill>
                <a:srgbClr val="000000"/>
              </a:solidFill>
              <a:latin typeface="Calibri"/>
              <a:ea typeface="Calibri"/>
              <a:cs typeface="Calibri"/>
              <a:sym typeface="Calibri"/>
            </a:endParaRPr>
          </a:p>
          <a:p>
            <a:pPr indent="-304800" lvl="1" marL="9144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Number of days spent in hospital per month </a:t>
            </a:r>
            <a:endParaRPr sz="1200">
              <a:solidFill>
                <a:srgbClr val="000000"/>
              </a:solidFill>
              <a:latin typeface="Calibri"/>
              <a:ea typeface="Calibri"/>
              <a:cs typeface="Calibri"/>
              <a:sym typeface="Calibri"/>
            </a:endParaRPr>
          </a:p>
          <a:p>
            <a:pPr indent="-304800" lvl="1" marL="9144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HNHC patients defined as patients in the </a:t>
            </a:r>
            <a:r>
              <a:rPr b="1" lang="en" sz="1200" u="sng">
                <a:solidFill>
                  <a:srgbClr val="000000"/>
                </a:solidFill>
                <a:latin typeface="Calibri"/>
                <a:ea typeface="Calibri"/>
                <a:cs typeface="Calibri"/>
                <a:sym typeface="Calibri"/>
              </a:rPr>
              <a:t>highest decile by total days spent in hospital/month</a:t>
            </a:r>
            <a:endParaRPr b="1" sz="1200" u="sng">
              <a:solidFill>
                <a:srgbClr val="000000"/>
              </a:solidFill>
              <a:latin typeface="Calibri"/>
              <a:ea typeface="Calibri"/>
              <a:cs typeface="Calibri"/>
              <a:sym typeface="Calibri"/>
            </a:endParaRPr>
          </a:p>
          <a:p>
            <a:pPr indent="-304800" lvl="0" marL="4572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Build a machine-learning algorithm to identify factors associated with </a:t>
            </a:r>
            <a:r>
              <a:rPr b="1" lang="en" sz="1200" u="sng">
                <a:solidFill>
                  <a:srgbClr val="000000"/>
                </a:solidFill>
                <a:latin typeface="Calibri"/>
                <a:ea typeface="Calibri"/>
                <a:cs typeface="Calibri"/>
                <a:sym typeface="Calibri"/>
              </a:rPr>
              <a:t>HNHC patients</a:t>
            </a:r>
            <a:endParaRPr sz="1200">
              <a:solidFill>
                <a:srgbClr val="000000"/>
              </a:solidFill>
              <a:latin typeface="Calibri"/>
              <a:ea typeface="Calibri"/>
              <a:cs typeface="Calibri"/>
              <a:sym typeface="Calibri"/>
            </a:endParaRPr>
          </a:p>
          <a:p>
            <a:pPr indent="0" lvl="0" marL="0" rtl="0" algn="l">
              <a:lnSpc>
                <a:spcPct val="150000"/>
              </a:lnSpc>
              <a:spcBef>
                <a:spcPts val="1000"/>
              </a:spcBef>
              <a:spcAft>
                <a:spcPts val="0"/>
              </a:spcAft>
              <a:buNone/>
            </a:pPr>
            <a:r>
              <a:rPr b="1" lang="en" sz="1200">
                <a:solidFill>
                  <a:srgbClr val="000000"/>
                </a:solidFill>
                <a:latin typeface="Calibri"/>
                <a:ea typeface="Calibri"/>
                <a:cs typeface="Calibri"/>
                <a:sym typeface="Calibri"/>
              </a:rPr>
              <a:t>Secondary Outcome</a:t>
            </a:r>
            <a:endParaRPr b="1" sz="1200">
              <a:solidFill>
                <a:srgbClr val="000000"/>
              </a:solidFill>
              <a:latin typeface="Calibri"/>
              <a:ea typeface="Calibri"/>
              <a:cs typeface="Calibri"/>
              <a:sym typeface="Calibri"/>
            </a:endParaRPr>
          </a:p>
          <a:p>
            <a:pPr indent="-304800" lvl="0" marL="457200" rtl="0" algn="l">
              <a:lnSpc>
                <a:spcPct val="150000"/>
              </a:lnSpc>
              <a:spcBef>
                <a:spcPts val="100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Compare performance of machine-learning algorithm to traditional logistic regression model</a:t>
            </a:r>
            <a:endParaRPr sz="1200">
              <a:solidFill>
                <a:srgbClr val="000000"/>
              </a:solidFill>
              <a:latin typeface="Calibri"/>
              <a:ea typeface="Calibri"/>
              <a:cs typeface="Calibri"/>
              <a:sym typeface="Calibri"/>
            </a:endParaRPr>
          </a:p>
        </p:txBody>
      </p:sp>
      <p:sp>
        <p:nvSpPr>
          <p:cNvPr id="99" name="Google Shape;99;p18"/>
          <p:cNvSpPr txBox="1"/>
          <p:nvPr/>
        </p:nvSpPr>
        <p:spPr>
          <a:xfrm>
            <a:off x="5434125" y="1782423"/>
            <a:ext cx="1521473" cy="772578"/>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Number of days spent in hospital per month</a:t>
            </a:r>
            <a:endParaRPr sz="1200">
              <a:latin typeface="Roboto"/>
              <a:ea typeface="Roboto"/>
              <a:cs typeface="Roboto"/>
              <a:sym typeface="Roboto"/>
            </a:endParaRPr>
          </a:p>
        </p:txBody>
      </p:sp>
      <p:sp>
        <p:nvSpPr>
          <p:cNvPr id="100" name="Google Shape;100;p18"/>
          <p:cNvSpPr txBox="1"/>
          <p:nvPr/>
        </p:nvSpPr>
        <p:spPr>
          <a:xfrm>
            <a:off x="7125940" y="1402076"/>
            <a:ext cx="1521473" cy="772578"/>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Total length of stay across all hospitalizations</a:t>
            </a:r>
            <a:endParaRPr sz="1200">
              <a:latin typeface="Roboto"/>
              <a:ea typeface="Roboto"/>
              <a:cs typeface="Roboto"/>
              <a:sym typeface="Roboto"/>
            </a:endParaRPr>
          </a:p>
        </p:txBody>
      </p:sp>
      <p:sp>
        <p:nvSpPr>
          <p:cNvPr id="101" name="Google Shape;101;p18"/>
          <p:cNvSpPr txBox="1"/>
          <p:nvPr/>
        </p:nvSpPr>
        <p:spPr>
          <a:xfrm>
            <a:off x="7125940" y="2259407"/>
            <a:ext cx="1521473" cy="772578"/>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Total follow-up months</a:t>
            </a:r>
            <a:endParaRPr sz="1200">
              <a:latin typeface="Roboto"/>
              <a:ea typeface="Roboto"/>
              <a:cs typeface="Roboto"/>
              <a:sym typeface="Roboto"/>
            </a:endParaRPr>
          </a:p>
        </p:txBody>
      </p:sp>
      <p:cxnSp>
        <p:nvCxnSpPr>
          <p:cNvPr id="102" name="Google Shape;102;p18"/>
          <p:cNvCxnSpPr/>
          <p:nvPr/>
        </p:nvCxnSpPr>
        <p:spPr>
          <a:xfrm>
            <a:off x="7276768" y="2140490"/>
            <a:ext cx="1258934" cy="0"/>
          </a:xfrm>
          <a:prstGeom prst="straightConnector1">
            <a:avLst/>
          </a:prstGeom>
          <a:noFill/>
          <a:ln cap="flat" cmpd="sng" w="38100">
            <a:solidFill>
              <a:schemeClr val="dk2"/>
            </a:solidFill>
            <a:prstDash val="solid"/>
            <a:round/>
            <a:headEnd len="med" w="med" type="none"/>
            <a:tailEnd len="med" w="med" type="none"/>
          </a:ln>
        </p:spPr>
      </p:cxnSp>
      <p:cxnSp>
        <p:nvCxnSpPr>
          <p:cNvPr id="103" name="Google Shape;103;p18"/>
          <p:cNvCxnSpPr/>
          <p:nvPr/>
        </p:nvCxnSpPr>
        <p:spPr>
          <a:xfrm>
            <a:off x="6960351" y="2125933"/>
            <a:ext cx="161563" cy="0"/>
          </a:xfrm>
          <a:prstGeom prst="straightConnector1">
            <a:avLst/>
          </a:prstGeom>
          <a:noFill/>
          <a:ln cap="flat" cmpd="sng" w="38100">
            <a:solidFill>
              <a:schemeClr val="dk2"/>
            </a:solidFill>
            <a:prstDash val="solid"/>
            <a:round/>
            <a:headEnd len="med" w="med" type="none"/>
            <a:tailEnd len="med" w="med" type="none"/>
          </a:ln>
        </p:spPr>
      </p:cxnSp>
      <p:cxnSp>
        <p:nvCxnSpPr>
          <p:cNvPr id="104" name="Google Shape;104;p18"/>
          <p:cNvCxnSpPr/>
          <p:nvPr/>
        </p:nvCxnSpPr>
        <p:spPr>
          <a:xfrm>
            <a:off x="6960351" y="2190611"/>
            <a:ext cx="161563" cy="0"/>
          </a:xfrm>
          <a:prstGeom prst="straightConnector1">
            <a:avLst/>
          </a:prstGeom>
          <a:noFill/>
          <a:ln cap="flat" cmpd="sng" w="38100">
            <a:solidFill>
              <a:schemeClr val="dk2"/>
            </a:solidFill>
            <a:prstDash val="solid"/>
            <a:round/>
            <a:headEnd len="med" w="med" type="none"/>
            <a:tailEnd len="med" w="med" type="none"/>
          </a:ln>
        </p:spPr>
      </p:cxnSp>
      <p:pic>
        <p:nvPicPr>
          <p:cNvPr id="105" name="Google Shape;105;p18"/>
          <p:cNvPicPr preferRelativeResize="0"/>
          <p:nvPr/>
        </p:nvPicPr>
        <p:blipFill>
          <a:blip r:embed="rId3">
            <a:alphaModFix/>
          </a:blip>
          <a:stretch>
            <a:fillRect/>
          </a:stretch>
        </p:blipFill>
        <p:spPr>
          <a:xfrm>
            <a:off x="5684250" y="2978775"/>
            <a:ext cx="2778451" cy="2037525"/>
          </a:xfrm>
          <a:prstGeom prst="rect">
            <a:avLst/>
          </a:prstGeom>
          <a:noFill/>
          <a:ln>
            <a:noFill/>
          </a:ln>
        </p:spPr>
      </p:pic>
      <p:sp>
        <p:nvSpPr>
          <p:cNvPr id="106" name="Google Shape;106;p18"/>
          <p:cNvSpPr/>
          <p:nvPr/>
        </p:nvSpPr>
        <p:spPr>
          <a:xfrm>
            <a:off x="8127450" y="3100425"/>
            <a:ext cx="335400" cy="19158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623400" y="6785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112" name="Google Shape;112;p19"/>
          <p:cNvSpPr txBox="1"/>
          <p:nvPr>
            <p:ph idx="1" type="body"/>
          </p:nvPr>
        </p:nvSpPr>
        <p:spPr>
          <a:xfrm>
            <a:off x="623375" y="1683300"/>
            <a:ext cx="8384100" cy="3260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1000"/>
              </a:spcBef>
              <a:spcAft>
                <a:spcPts val="0"/>
              </a:spcAft>
              <a:buClr>
                <a:srgbClr val="000000"/>
              </a:buClr>
              <a:buSzPts val="1200"/>
              <a:buChar char="●"/>
            </a:pPr>
            <a:r>
              <a:rPr b="1" lang="en" sz="1200" u="sng">
                <a:solidFill>
                  <a:srgbClr val="000000"/>
                </a:solidFill>
                <a:latin typeface="Calibri"/>
                <a:ea typeface="Calibri"/>
                <a:cs typeface="Calibri"/>
                <a:sym typeface="Calibri"/>
              </a:rPr>
              <a:t>Nationwide Readmissions Database 2013</a:t>
            </a:r>
            <a:endParaRPr b="1" sz="1200" u="sng">
              <a:solidFill>
                <a:srgbClr val="000000"/>
              </a:solidFill>
              <a:latin typeface="Calibri"/>
              <a:ea typeface="Calibri"/>
              <a:cs typeface="Calibri"/>
              <a:sym typeface="Calibri"/>
            </a:endParaRPr>
          </a:p>
          <a:p>
            <a:pPr indent="-304800" lvl="1" marL="9144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All-payer database of hospital inpatient stays - contains only </a:t>
            </a:r>
            <a:r>
              <a:rPr b="1" lang="en" sz="1200" u="sng">
                <a:solidFill>
                  <a:srgbClr val="000000"/>
                </a:solidFill>
                <a:latin typeface="Calibri"/>
                <a:ea typeface="Calibri"/>
                <a:cs typeface="Calibri"/>
                <a:sym typeface="Calibri"/>
              </a:rPr>
              <a:t>administrative claims code</a:t>
            </a:r>
            <a:r>
              <a:rPr lang="en" sz="1200">
                <a:solidFill>
                  <a:srgbClr val="000000"/>
                </a:solidFill>
                <a:latin typeface="Calibri"/>
                <a:ea typeface="Calibri"/>
                <a:cs typeface="Calibri"/>
                <a:sym typeface="Calibri"/>
              </a:rPr>
              <a:t>. </a:t>
            </a:r>
            <a:endParaRPr sz="1200">
              <a:solidFill>
                <a:srgbClr val="000000"/>
              </a:solidFill>
              <a:latin typeface="Calibri"/>
              <a:ea typeface="Calibri"/>
              <a:cs typeface="Calibri"/>
              <a:sym typeface="Calibri"/>
            </a:endParaRPr>
          </a:p>
          <a:p>
            <a:pPr indent="-304800" lvl="1" marL="9144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Longitudinally captures &gt;85% of inpatient discharges</a:t>
            </a:r>
            <a:endParaRPr sz="1200">
              <a:solidFill>
                <a:srgbClr val="000000"/>
              </a:solidFill>
              <a:latin typeface="Calibri"/>
              <a:ea typeface="Calibri"/>
              <a:cs typeface="Calibri"/>
              <a:sym typeface="Calibri"/>
            </a:endParaRPr>
          </a:p>
          <a:p>
            <a:pPr indent="-304800" lvl="1" marL="9144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21 state inpatient databases</a:t>
            </a:r>
            <a:endParaRPr sz="1200">
              <a:solidFill>
                <a:srgbClr val="000000"/>
              </a:solidFill>
              <a:latin typeface="Calibri"/>
              <a:ea typeface="Calibri"/>
              <a:cs typeface="Calibri"/>
              <a:sym typeface="Calibri"/>
            </a:endParaRPr>
          </a:p>
          <a:p>
            <a:pPr indent="-304800" lvl="0" marL="4572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We constructed a retrospective cohort</a:t>
            </a:r>
            <a:endParaRPr sz="1200">
              <a:solidFill>
                <a:srgbClr val="000000"/>
              </a:solidFill>
              <a:latin typeface="Calibri"/>
              <a:ea typeface="Calibri"/>
              <a:cs typeface="Calibri"/>
              <a:sym typeface="Calibri"/>
            </a:endParaRPr>
          </a:p>
          <a:p>
            <a:pPr indent="-304800" lvl="1" marL="914400" rtl="0" algn="l">
              <a:lnSpc>
                <a:spcPct val="150000"/>
              </a:lnSpc>
              <a:spcBef>
                <a:spcPts val="0"/>
              </a:spcBef>
              <a:spcAft>
                <a:spcPts val="0"/>
              </a:spcAft>
              <a:buClr>
                <a:srgbClr val="000000"/>
              </a:buClr>
              <a:buSzPts val="1200"/>
              <a:buFont typeface="Calibri"/>
              <a:buChar char="○"/>
            </a:pPr>
            <a:r>
              <a:rPr b="1" lang="en" sz="1200" u="sng">
                <a:solidFill>
                  <a:srgbClr val="000000"/>
                </a:solidFill>
                <a:latin typeface="Calibri"/>
                <a:ea typeface="Calibri"/>
                <a:cs typeface="Calibri"/>
                <a:sym typeface="Calibri"/>
              </a:rPr>
              <a:t>Inclusion criteria</a:t>
            </a:r>
            <a:endParaRPr b="1" sz="1200" u="sng">
              <a:solidFill>
                <a:srgbClr val="000000"/>
              </a:solidFill>
              <a:latin typeface="Calibri"/>
              <a:ea typeface="Calibri"/>
              <a:cs typeface="Calibri"/>
              <a:sym typeface="Calibri"/>
            </a:endParaRPr>
          </a:p>
          <a:p>
            <a:pPr indent="-304800" lvl="2" marL="13716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Adults with 1 or more hospitalizations between January and June 2013 with a primary or secondary discharge diagnosis of IBD</a:t>
            </a:r>
            <a:endParaRPr sz="1200">
              <a:solidFill>
                <a:srgbClr val="000000"/>
              </a:solidFill>
              <a:latin typeface="Calibri"/>
              <a:ea typeface="Calibri"/>
              <a:cs typeface="Calibri"/>
              <a:sym typeface="Calibri"/>
            </a:endParaRPr>
          </a:p>
          <a:p>
            <a:pPr indent="-304800" lvl="1" marL="914400" rtl="0" algn="l">
              <a:lnSpc>
                <a:spcPct val="150000"/>
              </a:lnSpc>
              <a:spcBef>
                <a:spcPts val="0"/>
              </a:spcBef>
              <a:spcAft>
                <a:spcPts val="0"/>
              </a:spcAft>
              <a:buClr>
                <a:srgbClr val="000000"/>
              </a:buClr>
              <a:buSzPts val="1200"/>
              <a:buFont typeface="Calibri"/>
              <a:buChar char="○"/>
            </a:pPr>
            <a:r>
              <a:rPr b="1" lang="en" sz="1200" u="sng">
                <a:solidFill>
                  <a:srgbClr val="000000"/>
                </a:solidFill>
                <a:latin typeface="Calibri"/>
                <a:ea typeface="Calibri"/>
                <a:cs typeface="Calibri"/>
                <a:sym typeface="Calibri"/>
              </a:rPr>
              <a:t>Exclusion criteria</a:t>
            </a:r>
            <a:endParaRPr b="1" sz="1200" u="sng">
              <a:solidFill>
                <a:srgbClr val="000000"/>
              </a:solidFill>
              <a:latin typeface="Calibri"/>
              <a:ea typeface="Calibri"/>
              <a:cs typeface="Calibri"/>
              <a:sym typeface="Calibri"/>
            </a:endParaRPr>
          </a:p>
          <a:p>
            <a:pPr indent="-304800" lvl="2" marL="13716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Non-adults</a:t>
            </a:r>
            <a:endParaRPr sz="1200">
              <a:solidFill>
                <a:srgbClr val="000000"/>
              </a:solidFill>
              <a:latin typeface="Calibri"/>
              <a:ea typeface="Calibri"/>
              <a:cs typeface="Calibri"/>
              <a:sym typeface="Calibri"/>
            </a:endParaRPr>
          </a:p>
          <a:p>
            <a:pPr indent="-304800" lvl="2" marL="13716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Missing data</a:t>
            </a:r>
            <a:endParaRPr sz="1200">
              <a:solidFill>
                <a:srgbClr val="000000"/>
              </a:solidFill>
              <a:latin typeface="Calibri"/>
              <a:ea typeface="Calibri"/>
              <a:cs typeface="Calibri"/>
              <a:sym typeface="Calibri"/>
            </a:endParaRPr>
          </a:p>
          <a:p>
            <a:pPr indent="0" lvl="0" marL="0" rtl="0" algn="l">
              <a:lnSpc>
                <a:spcPct val="150000"/>
              </a:lnSpc>
              <a:spcBef>
                <a:spcPts val="1000"/>
              </a:spcBef>
              <a:spcAft>
                <a:spcPts val="0"/>
              </a:spcAft>
              <a:buNone/>
            </a:pPr>
            <a:r>
              <a:t/>
            </a:r>
            <a:endParaRPr sz="1200">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623400" y="6785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118" name="Google Shape;118;p20"/>
          <p:cNvSpPr txBox="1"/>
          <p:nvPr>
            <p:ph idx="1" type="body"/>
          </p:nvPr>
        </p:nvSpPr>
        <p:spPr>
          <a:xfrm>
            <a:off x="623400" y="1504075"/>
            <a:ext cx="2625600" cy="3260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1000"/>
              </a:spcBef>
              <a:spcAft>
                <a:spcPts val="0"/>
              </a:spcAft>
              <a:buClr>
                <a:srgbClr val="000000"/>
              </a:buClr>
              <a:buSzPts val="1200"/>
              <a:buChar char="●"/>
            </a:pPr>
            <a:r>
              <a:rPr b="1" lang="en" sz="1200" u="sng">
                <a:solidFill>
                  <a:srgbClr val="000000"/>
                </a:solidFill>
                <a:latin typeface="Calibri"/>
                <a:ea typeface="Calibri"/>
                <a:cs typeface="Calibri"/>
                <a:sym typeface="Calibri"/>
              </a:rPr>
              <a:t>Definitions</a:t>
            </a:r>
            <a:endParaRPr b="1" sz="1200" u="sng">
              <a:solidFill>
                <a:srgbClr val="000000"/>
              </a:solidFill>
              <a:latin typeface="Calibri"/>
              <a:ea typeface="Calibri"/>
              <a:cs typeface="Calibri"/>
              <a:sym typeface="Calibri"/>
            </a:endParaRPr>
          </a:p>
          <a:p>
            <a:pPr indent="-304800" lvl="1" marL="914400" rtl="0" algn="l">
              <a:lnSpc>
                <a:spcPct val="150000"/>
              </a:lnSpc>
              <a:spcBef>
                <a:spcPts val="0"/>
              </a:spcBef>
              <a:spcAft>
                <a:spcPts val="0"/>
              </a:spcAft>
              <a:buClr>
                <a:srgbClr val="000000"/>
              </a:buClr>
              <a:buSzPts val="1200"/>
              <a:buFont typeface="Calibri"/>
              <a:buChar char="○"/>
            </a:pPr>
            <a:r>
              <a:rPr b="1" lang="en" sz="1200" u="sng">
                <a:solidFill>
                  <a:srgbClr val="000000"/>
                </a:solidFill>
                <a:latin typeface="Calibri"/>
                <a:ea typeface="Calibri"/>
                <a:cs typeface="Calibri"/>
                <a:sym typeface="Calibri"/>
              </a:rPr>
              <a:t>Frailty risk score</a:t>
            </a:r>
            <a:endParaRPr b="1" sz="1200" u="sng">
              <a:solidFill>
                <a:srgbClr val="000000"/>
              </a:solidFill>
              <a:latin typeface="Calibri"/>
              <a:ea typeface="Calibri"/>
              <a:cs typeface="Calibri"/>
              <a:sym typeface="Calibri"/>
            </a:endParaRPr>
          </a:p>
          <a:p>
            <a:pPr indent="-304800" lvl="2" marL="13716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Biological reserve and function status</a:t>
            </a:r>
            <a:endParaRPr sz="1200">
              <a:solidFill>
                <a:srgbClr val="000000"/>
              </a:solidFill>
              <a:latin typeface="Calibri"/>
              <a:ea typeface="Calibri"/>
              <a:cs typeface="Calibri"/>
              <a:sym typeface="Calibri"/>
            </a:endParaRPr>
          </a:p>
          <a:p>
            <a:pPr indent="-304800" lvl="1" marL="914400" rtl="0" algn="l">
              <a:lnSpc>
                <a:spcPct val="150000"/>
              </a:lnSpc>
              <a:spcBef>
                <a:spcPts val="0"/>
              </a:spcBef>
              <a:spcAft>
                <a:spcPts val="0"/>
              </a:spcAft>
              <a:buClr>
                <a:srgbClr val="000000"/>
              </a:buClr>
              <a:buSzPts val="1200"/>
              <a:buFont typeface="Calibri"/>
              <a:buChar char="○"/>
            </a:pPr>
            <a:r>
              <a:rPr b="1" lang="en" sz="1200" u="sng">
                <a:solidFill>
                  <a:srgbClr val="000000"/>
                </a:solidFill>
                <a:latin typeface="Calibri"/>
                <a:ea typeface="Calibri"/>
                <a:cs typeface="Calibri"/>
                <a:sym typeface="Calibri"/>
              </a:rPr>
              <a:t>Charlson-comorbidity index</a:t>
            </a:r>
            <a:endParaRPr sz="1200">
              <a:solidFill>
                <a:srgbClr val="000000"/>
              </a:solidFill>
              <a:latin typeface="Calibri"/>
              <a:ea typeface="Calibri"/>
              <a:cs typeface="Calibri"/>
              <a:sym typeface="Calibri"/>
            </a:endParaRPr>
          </a:p>
          <a:p>
            <a:pPr indent="-304800" lvl="2" marL="13716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Measurement of burden of medical </a:t>
            </a:r>
            <a:r>
              <a:rPr lang="en" sz="1200">
                <a:solidFill>
                  <a:srgbClr val="000000"/>
                </a:solidFill>
                <a:latin typeface="Calibri"/>
                <a:ea typeface="Calibri"/>
                <a:cs typeface="Calibri"/>
                <a:sym typeface="Calibri"/>
              </a:rPr>
              <a:t>comorbidities</a:t>
            </a:r>
            <a:endParaRPr sz="1200">
              <a:solidFill>
                <a:srgbClr val="000000"/>
              </a:solidFill>
              <a:latin typeface="Calibri"/>
              <a:ea typeface="Calibri"/>
              <a:cs typeface="Calibri"/>
              <a:sym typeface="Calibri"/>
            </a:endParaRPr>
          </a:p>
        </p:txBody>
      </p:sp>
      <p:pic>
        <p:nvPicPr>
          <p:cNvPr id="119" name="Google Shape;119;p20"/>
          <p:cNvPicPr preferRelativeResize="0"/>
          <p:nvPr/>
        </p:nvPicPr>
        <p:blipFill>
          <a:blip r:embed="rId3">
            <a:alphaModFix/>
          </a:blip>
          <a:stretch>
            <a:fillRect/>
          </a:stretch>
        </p:blipFill>
        <p:spPr>
          <a:xfrm>
            <a:off x="4626138" y="1351513"/>
            <a:ext cx="3705074" cy="1538350"/>
          </a:xfrm>
          <a:prstGeom prst="rect">
            <a:avLst/>
          </a:prstGeom>
          <a:noFill/>
          <a:ln>
            <a:noFill/>
          </a:ln>
        </p:spPr>
      </p:pic>
      <p:pic>
        <p:nvPicPr>
          <p:cNvPr id="120" name="Google Shape;120;p20"/>
          <p:cNvPicPr preferRelativeResize="0"/>
          <p:nvPr/>
        </p:nvPicPr>
        <p:blipFill>
          <a:blip r:embed="rId4">
            <a:alphaModFix/>
          </a:blip>
          <a:stretch>
            <a:fillRect/>
          </a:stretch>
        </p:blipFill>
        <p:spPr>
          <a:xfrm>
            <a:off x="4888175" y="2939150"/>
            <a:ext cx="3181009" cy="2204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623400" y="6785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126" name="Google Shape;126;p21"/>
          <p:cNvSpPr txBox="1"/>
          <p:nvPr>
            <p:ph idx="1" type="body"/>
          </p:nvPr>
        </p:nvSpPr>
        <p:spPr>
          <a:xfrm>
            <a:off x="623400" y="1526800"/>
            <a:ext cx="8384100" cy="3260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1000"/>
              </a:spcBef>
              <a:spcAft>
                <a:spcPts val="0"/>
              </a:spcAft>
              <a:buClr>
                <a:srgbClr val="000000"/>
              </a:buClr>
              <a:buSzPts val="1200"/>
              <a:buFont typeface="Calibri"/>
              <a:buChar char="●"/>
            </a:pPr>
            <a:r>
              <a:rPr b="1" lang="en" sz="1200">
                <a:solidFill>
                  <a:srgbClr val="000000"/>
                </a:solidFill>
                <a:latin typeface="Calibri"/>
                <a:ea typeface="Calibri"/>
                <a:cs typeface="Calibri"/>
                <a:sym typeface="Calibri"/>
              </a:rPr>
              <a:t>Inflammatory bowel disease</a:t>
            </a:r>
            <a:endParaRPr b="1" sz="1200">
              <a:solidFill>
                <a:srgbClr val="000000"/>
              </a:solidFill>
              <a:latin typeface="Calibri"/>
              <a:ea typeface="Calibri"/>
              <a:cs typeface="Calibri"/>
              <a:sym typeface="Calibri"/>
            </a:endParaRPr>
          </a:p>
          <a:p>
            <a:pPr indent="-304800" lvl="1" marL="9144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Clinical Classifications Software (CCS) for International Classification of Diseases, 9th Revision-Clinical Modification (ICD-9-CM), developed by Healthcare Cost and Utilization Project (HCUP)</a:t>
            </a:r>
            <a:endParaRPr sz="1200">
              <a:solidFill>
                <a:srgbClr val="000000"/>
              </a:solidFill>
              <a:latin typeface="Calibri"/>
              <a:ea typeface="Calibri"/>
              <a:cs typeface="Calibri"/>
              <a:sym typeface="Calibri"/>
            </a:endParaRPr>
          </a:p>
          <a:p>
            <a:pPr indent="-304800" lvl="1" marL="914400" rtl="0" algn="l">
              <a:lnSpc>
                <a:spcPct val="150000"/>
              </a:lnSpc>
              <a:spcBef>
                <a:spcPts val="0"/>
              </a:spcBef>
              <a:spcAft>
                <a:spcPts val="0"/>
              </a:spcAft>
              <a:buClr>
                <a:srgbClr val="000000"/>
              </a:buClr>
              <a:buSzPts val="1200"/>
              <a:buFont typeface="Calibri"/>
              <a:buChar char="○"/>
            </a:pPr>
            <a:r>
              <a:rPr b="1" lang="en" sz="1200" u="sng">
                <a:solidFill>
                  <a:srgbClr val="000000"/>
                </a:solidFill>
                <a:latin typeface="Calibri"/>
                <a:ea typeface="Calibri"/>
                <a:cs typeface="Calibri"/>
                <a:sym typeface="Calibri"/>
              </a:rPr>
              <a:t>Patients with IBD were identified with a CCS code 144</a:t>
            </a:r>
            <a:endParaRPr b="1" sz="1200" u="sng">
              <a:solidFill>
                <a:srgbClr val="000000"/>
              </a:solidFill>
              <a:latin typeface="Calibri"/>
              <a:ea typeface="Calibri"/>
              <a:cs typeface="Calibri"/>
              <a:sym typeface="Calibri"/>
            </a:endParaRPr>
          </a:p>
          <a:p>
            <a:pPr indent="-304800" lvl="2" marL="13716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CCS is a categorization scheme for diagnoses and procedures that collapses ICD-9-CM’s extensive codes into small number of categories --&gt; clinically meaningful and more useful for presenting descriptive statistics</a:t>
            </a:r>
            <a:endParaRPr sz="1200">
              <a:solidFill>
                <a:srgbClr val="000000"/>
              </a:solidFill>
              <a:latin typeface="Calibri"/>
              <a:ea typeface="Calibri"/>
              <a:cs typeface="Calibri"/>
              <a:sym typeface="Calibri"/>
            </a:endParaRPr>
          </a:p>
          <a:p>
            <a:pPr indent="-304800" lvl="2" marL="13716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555.0, 555.1, 555.2, 555.9, 556.0, 556.1, 556.2, 556.3, 556.6, 556.8</a:t>
            </a:r>
            <a:endParaRPr sz="1200">
              <a:solidFill>
                <a:srgbClr val="000000"/>
              </a:solidFill>
              <a:latin typeface="Calibri"/>
              <a:ea typeface="Calibri"/>
              <a:cs typeface="Calibri"/>
              <a:sym typeface="Calibri"/>
            </a:endParaRPr>
          </a:p>
          <a:p>
            <a:pPr indent="0" lvl="0" marL="1371600" rtl="0" algn="l">
              <a:lnSpc>
                <a:spcPct val="150000"/>
              </a:lnSpc>
              <a:spcBef>
                <a:spcPts val="500"/>
              </a:spcBef>
              <a:spcAft>
                <a:spcPts val="0"/>
              </a:spcAft>
              <a:buNone/>
            </a:pPr>
            <a:r>
              <a:t/>
            </a:r>
            <a:endParaRPr sz="1200">
              <a:solidFill>
                <a:srgbClr val="000000"/>
              </a:solidFill>
              <a:latin typeface="Calibri"/>
              <a:ea typeface="Calibri"/>
              <a:cs typeface="Calibri"/>
              <a:sym typeface="Calibri"/>
            </a:endParaRPr>
          </a:p>
          <a:p>
            <a:pPr indent="-304800" lvl="0" marL="457200" rtl="0" algn="l">
              <a:lnSpc>
                <a:spcPct val="150000"/>
              </a:lnSpc>
              <a:spcBef>
                <a:spcPts val="1000"/>
              </a:spcBef>
              <a:spcAft>
                <a:spcPts val="0"/>
              </a:spcAft>
              <a:buClr>
                <a:srgbClr val="000000"/>
              </a:buClr>
              <a:buSzPts val="1200"/>
              <a:buChar char="●"/>
            </a:pPr>
            <a:r>
              <a:rPr b="1" lang="en" sz="1200">
                <a:solidFill>
                  <a:srgbClr val="000000"/>
                </a:solidFill>
                <a:latin typeface="Calibri"/>
                <a:ea typeface="Calibri"/>
                <a:cs typeface="Calibri"/>
                <a:sym typeface="Calibri"/>
              </a:rPr>
              <a:t>Total of 14,325,172 discharge records included in the NRD 2013</a:t>
            </a:r>
            <a:endParaRPr b="1" sz="1200">
              <a:solidFill>
                <a:srgbClr val="000000"/>
              </a:solidFill>
              <a:latin typeface="Calibri"/>
              <a:ea typeface="Calibri"/>
              <a:cs typeface="Calibri"/>
              <a:sym typeface="Calibri"/>
            </a:endParaRPr>
          </a:p>
          <a:p>
            <a:pPr indent="-304800" lvl="1" marL="9144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94,498 records were identified for analysis</a:t>
            </a:r>
            <a:endParaRPr sz="1200">
              <a:solidFill>
                <a:srgbClr val="000000"/>
              </a:solidFill>
              <a:latin typeface="Calibri"/>
              <a:ea typeface="Calibri"/>
              <a:cs typeface="Calibri"/>
              <a:sym typeface="Calibri"/>
            </a:endParaRPr>
          </a:p>
          <a:p>
            <a:pPr indent="-304800" lvl="1" marL="914400" rtl="0" algn="l">
              <a:lnSpc>
                <a:spcPct val="150000"/>
              </a:lnSpc>
              <a:spcBef>
                <a:spcPts val="0"/>
              </a:spcBef>
              <a:spcAft>
                <a:spcPts val="0"/>
              </a:spcAft>
              <a:buClr>
                <a:srgbClr val="000000"/>
              </a:buClr>
              <a:buSzPts val="1200"/>
              <a:buFont typeface="Calibri"/>
              <a:buChar char="○"/>
            </a:pPr>
            <a:r>
              <a:rPr b="1" lang="en" sz="1200" u="sng">
                <a:solidFill>
                  <a:srgbClr val="000000"/>
                </a:solidFill>
                <a:latin typeface="Calibri"/>
                <a:ea typeface="Calibri"/>
                <a:cs typeface="Calibri"/>
                <a:sym typeface="Calibri"/>
              </a:rPr>
              <a:t>47,402 unique patients with index hospitalizations between January and June 2013</a:t>
            </a:r>
            <a:endParaRPr b="1" sz="1200" u="sng">
              <a:solidFill>
                <a:srgbClr val="000000"/>
              </a:solidFill>
              <a:latin typeface="Calibri"/>
              <a:ea typeface="Calibri"/>
              <a:cs typeface="Calibri"/>
              <a:sym typeface="Calibri"/>
            </a:endParaRPr>
          </a:p>
          <a:p>
            <a:pPr indent="0" lvl="0" marL="0" rtl="0" algn="l">
              <a:lnSpc>
                <a:spcPct val="150000"/>
              </a:lnSpc>
              <a:spcBef>
                <a:spcPts val="1000"/>
              </a:spcBef>
              <a:spcAft>
                <a:spcPts val="0"/>
              </a:spcAft>
              <a:buNone/>
            </a:pPr>
            <a:r>
              <a:t/>
            </a:r>
            <a:endParaRPr sz="120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